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54"/>
  </p:notesMasterIdLst>
  <p:sldIdLst>
    <p:sldId id="256" r:id="rId2"/>
    <p:sldId id="316" r:id="rId3"/>
    <p:sldId id="307" r:id="rId4"/>
    <p:sldId id="350" r:id="rId5"/>
    <p:sldId id="351" r:id="rId6"/>
    <p:sldId id="352" r:id="rId7"/>
    <p:sldId id="321" r:id="rId8"/>
    <p:sldId id="322" r:id="rId9"/>
    <p:sldId id="324" r:id="rId10"/>
    <p:sldId id="325" r:id="rId11"/>
    <p:sldId id="326" r:id="rId12"/>
    <p:sldId id="327" r:id="rId13"/>
    <p:sldId id="328" r:id="rId14"/>
    <p:sldId id="375" r:id="rId15"/>
    <p:sldId id="329" r:id="rId16"/>
    <p:sldId id="330" r:id="rId17"/>
    <p:sldId id="331" r:id="rId18"/>
    <p:sldId id="332" r:id="rId19"/>
    <p:sldId id="333" r:id="rId20"/>
    <p:sldId id="334" r:id="rId21"/>
    <p:sldId id="335" r:id="rId22"/>
    <p:sldId id="336" r:id="rId23"/>
    <p:sldId id="337" r:id="rId24"/>
    <p:sldId id="338" r:id="rId25"/>
    <p:sldId id="339" r:id="rId26"/>
    <p:sldId id="340" r:id="rId27"/>
    <p:sldId id="341" r:id="rId28"/>
    <p:sldId id="342" r:id="rId29"/>
    <p:sldId id="343" r:id="rId30"/>
    <p:sldId id="344" r:id="rId31"/>
    <p:sldId id="345" r:id="rId32"/>
    <p:sldId id="346" r:id="rId33"/>
    <p:sldId id="347" r:id="rId34"/>
    <p:sldId id="348" r:id="rId35"/>
    <p:sldId id="349" r:id="rId36"/>
    <p:sldId id="372" r:id="rId37"/>
    <p:sldId id="373" r:id="rId38"/>
    <p:sldId id="353" r:id="rId39"/>
    <p:sldId id="354" r:id="rId40"/>
    <p:sldId id="357" r:id="rId41"/>
    <p:sldId id="359" r:id="rId42"/>
    <p:sldId id="360" r:id="rId43"/>
    <p:sldId id="361" r:id="rId44"/>
    <p:sldId id="363" r:id="rId45"/>
    <p:sldId id="365" r:id="rId46"/>
    <p:sldId id="376" r:id="rId47"/>
    <p:sldId id="383" r:id="rId48"/>
    <p:sldId id="380" r:id="rId49"/>
    <p:sldId id="384" r:id="rId50"/>
    <p:sldId id="319" r:id="rId51"/>
    <p:sldId id="305" r:id="rId52"/>
    <p:sldId id="385" r:id="rId5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0283" autoAdjust="0"/>
    <p:restoredTop sz="94660"/>
  </p:normalViewPr>
  <p:slideViewPr>
    <p:cSldViewPr>
      <p:cViewPr>
        <p:scale>
          <a:sx n="80" d="100"/>
          <a:sy n="80" d="100"/>
        </p:scale>
        <p:origin x="-1206" y="-2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A43D970-23A5-45E5-8ABD-D1EB2D221C75}" type="doc">
      <dgm:prSet loTypeId="urn:microsoft.com/office/officeart/2005/8/layout/radial5" loCatId="cycle" qsTypeId="urn:microsoft.com/office/officeart/2005/8/quickstyle/simple1" qsCatId="simple" csTypeId="urn:microsoft.com/office/officeart/2005/8/colors/accent1_2" csCatId="accent1" phldr="1"/>
      <dgm:spPr/>
      <dgm:t>
        <a:bodyPr/>
        <a:lstStyle/>
        <a:p>
          <a:endParaRPr lang="en-GB"/>
        </a:p>
      </dgm:t>
    </dgm:pt>
    <dgm:pt modelId="{3042289B-1BFF-4D6E-90D1-77650C087D02}">
      <dgm:prSet phldrT="[Text]" custT="1"/>
      <dgm:spPr/>
      <dgm:t>
        <a:bodyPr/>
        <a:lstStyle/>
        <a:p>
          <a:r>
            <a:rPr lang="en-GB" sz="900" dirty="0" smtClean="0">
              <a:latin typeface="Calibri" pitchFamily="34" charset="0"/>
            </a:rPr>
            <a:t>Aims of the Business</a:t>
          </a:r>
          <a:endParaRPr lang="en-GB" sz="900" dirty="0">
            <a:latin typeface="Calibri" pitchFamily="34" charset="0"/>
          </a:endParaRPr>
        </a:p>
      </dgm:t>
    </dgm:pt>
    <dgm:pt modelId="{36F1C345-F411-41EA-863A-91244C8E75B5}" type="parTrans" cxnId="{7B7991B7-B310-4193-8058-737BE711C627}">
      <dgm:prSet/>
      <dgm:spPr/>
      <dgm:t>
        <a:bodyPr/>
        <a:lstStyle/>
        <a:p>
          <a:endParaRPr lang="en-GB" sz="1600">
            <a:latin typeface="Calibri" pitchFamily="34" charset="0"/>
          </a:endParaRPr>
        </a:p>
      </dgm:t>
    </dgm:pt>
    <dgm:pt modelId="{0AEC877A-3276-4139-B582-31D2FB13D9AB}" type="sibTrans" cxnId="{7B7991B7-B310-4193-8058-737BE711C627}">
      <dgm:prSet/>
      <dgm:spPr/>
      <dgm:t>
        <a:bodyPr/>
        <a:lstStyle/>
        <a:p>
          <a:endParaRPr lang="en-GB" sz="1600">
            <a:latin typeface="Calibri" pitchFamily="34" charset="0"/>
          </a:endParaRPr>
        </a:p>
      </dgm:t>
    </dgm:pt>
    <dgm:pt modelId="{4FE8F001-9FFB-436E-AC2E-2885B4F0D347}">
      <dgm:prSet phldrT="[Text]" custT="1"/>
      <dgm:spPr/>
      <dgm:t>
        <a:bodyPr/>
        <a:lstStyle/>
        <a:p>
          <a:r>
            <a:rPr lang="en-GB" sz="900" dirty="0" smtClean="0">
              <a:latin typeface="Calibri" pitchFamily="34" charset="0"/>
            </a:rPr>
            <a:t>Survival</a:t>
          </a:r>
          <a:endParaRPr lang="en-GB" sz="900" dirty="0">
            <a:latin typeface="Calibri" pitchFamily="34" charset="0"/>
          </a:endParaRPr>
        </a:p>
      </dgm:t>
    </dgm:pt>
    <dgm:pt modelId="{374519A4-2E8E-41EA-869A-96A7B2AFFD59}" type="parTrans" cxnId="{C55250F5-313D-40AB-9ACC-C4F802AB72A6}">
      <dgm:prSet custT="1"/>
      <dgm:spPr/>
      <dgm:t>
        <a:bodyPr/>
        <a:lstStyle/>
        <a:p>
          <a:endParaRPr lang="en-GB" sz="1600">
            <a:latin typeface="Calibri" pitchFamily="34" charset="0"/>
          </a:endParaRPr>
        </a:p>
      </dgm:t>
    </dgm:pt>
    <dgm:pt modelId="{DF12F75C-7941-426A-9E0E-D2249AF215C2}" type="sibTrans" cxnId="{C55250F5-313D-40AB-9ACC-C4F802AB72A6}">
      <dgm:prSet/>
      <dgm:spPr/>
      <dgm:t>
        <a:bodyPr/>
        <a:lstStyle/>
        <a:p>
          <a:endParaRPr lang="en-GB" sz="1600">
            <a:latin typeface="Calibri" pitchFamily="34" charset="0"/>
          </a:endParaRPr>
        </a:p>
      </dgm:t>
    </dgm:pt>
    <dgm:pt modelId="{BE5D2867-41DA-4711-A2CA-580D8DA355DA}">
      <dgm:prSet phldrT="[Text]" custT="1"/>
      <dgm:spPr/>
      <dgm:t>
        <a:bodyPr/>
        <a:lstStyle/>
        <a:p>
          <a:r>
            <a:rPr lang="en-GB" sz="900" dirty="0" smtClean="0">
              <a:latin typeface="Calibri" pitchFamily="34" charset="0"/>
            </a:rPr>
            <a:t>Profit Maximisation</a:t>
          </a:r>
          <a:endParaRPr lang="en-GB" sz="900" dirty="0">
            <a:latin typeface="Calibri" pitchFamily="34" charset="0"/>
          </a:endParaRPr>
        </a:p>
      </dgm:t>
    </dgm:pt>
    <dgm:pt modelId="{6D869C1C-FFB3-4C65-B5B2-A4579150C202}" type="parTrans" cxnId="{7110BE43-CA7E-4458-A8AE-08738631F620}">
      <dgm:prSet custT="1"/>
      <dgm:spPr/>
      <dgm:t>
        <a:bodyPr/>
        <a:lstStyle/>
        <a:p>
          <a:endParaRPr lang="en-GB" sz="1600">
            <a:latin typeface="Calibri" pitchFamily="34" charset="0"/>
          </a:endParaRPr>
        </a:p>
      </dgm:t>
    </dgm:pt>
    <dgm:pt modelId="{3D3C3149-FA1E-46E9-8E5B-8FD6568A9A97}" type="sibTrans" cxnId="{7110BE43-CA7E-4458-A8AE-08738631F620}">
      <dgm:prSet/>
      <dgm:spPr/>
      <dgm:t>
        <a:bodyPr/>
        <a:lstStyle/>
        <a:p>
          <a:endParaRPr lang="en-GB" sz="1600">
            <a:latin typeface="Calibri" pitchFamily="34" charset="0"/>
          </a:endParaRPr>
        </a:p>
      </dgm:t>
    </dgm:pt>
    <dgm:pt modelId="{933C4346-8995-435B-B60C-6490D21989C0}">
      <dgm:prSet phldrT="[Text]" custT="1"/>
      <dgm:spPr/>
      <dgm:t>
        <a:bodyPr/>
        <a:lstStyle/>
        <a:p>
          <a:r>
            <a:rPr lang="en-GB" sz="900" dirty="0" smtClean="0">
              <a:latin typeface="Calibri" pitchFamily="34" charset="0"/>
            </a:rPr>
            <a:t>Break-Even</a:t>
          </a:r>
          <a:endParaRPr lang="en-GB" sz="900" dirty="0">
            <a:latin typeface="Calibri" pitchFamily="34" charset="0"/>
          </a:endParaRPr>
        </a:p>
      </dgm:t>
    </dgm:pt>
    <dgm:pt modelId="{AAE55997-37AF-49FD-943C-EFB4FB771B03}" type="parTrans" cxnId="{5BFEFDE9-ADED-4210-9741-BBBF82BA71C1}">
      <dgm:prSet custT="1"/>
      <dgm:spPr/>
      <dgm:t>
        <a:bodyPr/>
        <a:lstStyle/>
        <a:p>
          <a:endParaRPr lang="en-GB" sz="1600">
            <a:latin typeface="Calibri" pitchFamily="34" charset="0"/>
          </a:endParaRPr>
        </a:p>
      </dgm:t>
    </dgm:pt>
    <dgm:pt modelId="{17FEF0D2-4371-417A-9CF4-3D4A23B4859B}" type="sibTrans" cxnId="{5BFEFDE9-ADED-4210-9741-BBBF82BA71C1}">
      <dgm:prSet/>
      <dgm:spPr/>
      <dgm:t>
        <a:bodyPr/>
        <a:lstStyle/>
        <a:p>
          <a:endParaRPr lang="en-GB" sz="1600">
            <a:latin typeface="Calibri" pitchFamily="34" charset="0"/>
          </a:endParaRPr>
        </a:p>
      </dgm:t>
    </dgm:pt>
    <dgm:pt modelId="{B0C2A0A4-5448-4516-A1C1-48F23F6D70F3}">
      <dgm:prSet phldrT="[Text]" custT="1"/>
      <dgm:spPr/>
      <dgm:t>
        <a:bodyPr/>
        <a:lstStyle/>
        <a:p>
          <a:r>
            <a:rPr lang="en-GB" sz="800" dirty="0" smtClean="0">
              <a:latin typeface="Calibri" pitchFamily="34" charset="0"/>
            </a:rPr>
            <a:t>Expansion of Market Share</a:t>
          </a:r>
          <a:endParaRPr lang="en-GB" sz="800" dirty="0">
            <a:latin typeface="Calibri" pitchFamily="34" charset="0"/>
          </a:endParaRPr>
        </a:p>
      </dgm:t>
    </dgm:pt>
    <dgm:pt modelId="{BDF7D6FF-694C-4B53-AA41-BB8482B0A08C}" type="parTrans" cxnId="{C7CD7408-9B01-46A2-9779-F749FEEEDE93}">
      <dgm:prSet custT="1"/>
      <dgm:spPr/>
      <dgm:t>
        <a:bodyPr/>
        <a:lstStyle/>
        <a:p>
          <a:endParaRPr lang="en-GB" sz="1600">
            <a:latin typeface="Calibri" pitchFamily="34" charset="0"/>
          </a:endParaRPr>
        </a:p>
      </dgm:t>
    </dgm:pt>
    <dgm:pt modelId="{701F9CC6-EA53-4146-8018-B3FCF9057164}" type="sibTrans" cxnId="{C7CD7408-9B01-46A2-9779-F749FEEEDE93}">
      <dgm:prSet/>
      <dgm:spPr/>
      <dgm:t>
        <a:bodyPr/>
        <a:lstStyle/>
        <a:p>
          <a:endParaRPr lang="en-GB" sz="1600">
            <a:latin typeface="Calibri" pitchFamily="34" charset="0"/>
          </a:endParaRPr>
        </a:p>
      </dgm:t>
    </dgm:pt>
    <dgm:pt modelId="{1C865E9E-21A8-4EDF-8D9D-16412618924C}">
      <dgm:prSet phldrT="[Text]" custT="1"/>
      <dgm:spPr/>
      <dgm:t>
        <a:bodyPr/>
        <a:lstStyle/>
        <a:p>
          <a:r>
            <a:rPr lang="en-GB" sz="800" dirty="0" smtClean="0">
              <a:latin typeface="Calibri" pitchFamily="34" charset="0"/>
            </a:rPr>
            <a:t>Service Provisions</a:t>
          </a:r>
          <a:endParaRPr lang="en-GB" sz="800" dirty="0">
            <a:latin typeface="Calibri" pitchFamily="34" charset="0"/>
          </a:endParaRPr>
        </a:p>
      </dgm:t>
    </dgm:pt>
    <dgm:pt modelId="{CCBDDA18-B0FE-4224-A44D-7776F2AAC652}" type="parTrans" cxnId="{A6F62B7A-C3C5-4F09-A5E0-95AE39C87E4D}">
      <dgm:prSet custT="1"/>
      <dgm:spPr/>
      <dgm:t>
        <a:bodyPr/>
        <a:lstStyle/>
        <a:p>
          <a:endParaRPr lang="en-GB" sz="1600">
            <a:latin typeface="Calibri" pitchFamily="34" charset="0"/>
          </a:endParaRPr>
        </a:p>
      </dgm:t>
    </dgm:pt>
    <dgm:pt modelId="{D437438D-E5E0-4E34-BA01-50ABE50EFEE9}" type="sibTrans" cxnId="{A6F62B7A-C3C5-4F09-A5E0-95AE39C87E4D}">
      <dgm:prSet/>
      <dgm:spPr/>
      <dgm:t>
        <a:bodyPr/>
        <a:lstStyle/>
        <a:p>
          <a:endParaRPr lang="en-GB" sz="1600">
            <a:latin typeface="Calibri" pitchFamily="34" charset="0"/>
          </a:endParaRPr>
        </a:p>
      </dgm:t>
    </dgm:pt>
    <dgm:pt modelId="{544A6CE8-BBBB-491F-9873-C6031830DBE8}">
      <dgm:prSet phldrT="[Text]" custT="1"/>
      <dgm:spPr/>
      <dgm:t>
        <a:bodyPr/>
        <a:lstStyle/>
        <a:p>
          <a:r>
            <a:rPr lang="en-GB" sz="700" dirty="0" smtClean="0">
              <a:latin typeface="Calibri" pitchFamily="34" charset="0"/>
            </a:rPr>
            <a:t>Relationships with other Businesses</a:t>
          </a:r>
          <a:endParaRPr lang="en-GB" sz="700" dirty="0">
            <a:latin typeface="Calibri" pitchFamily="34" charset="0"/>
          </a:endParaRPr>
        </a:p>
      </dgm:t>
    </dgm:pt>
    <dgm:pt modelId="{F93111CD-F75C-4944-94BC-D205523EDBFA}" type="parTrans" cxnId="{330D00E0-1028-4580-A6D1-BEDBD8EA33C7}">
      <dgm:prSet custT="1"/>
      <dgm:spPr/>
      <dgm:t>
        <a:bodyPr/>
        <a:lstStyle/>
        <a:p>
          <a:endParaRPr lang="en-GB" sz="1600">
            <a:latin typeface="Calibri" pitchFamily="34" charset="0"/>
          </a:endParaRPr>
        </a:p>
      </dgm:t>
    </dgm:pt>
    <dgm:pt modelId="{026FDEAC-4B35-4061-93A8-6CF29F7AB968}" type="sibTrans" cxnId="{330D00E0-1028-4580-A6D1-BEDBD8EA33C7}">
      <dgm:prSet/>
      <dgm:spPr/>
      <dgm:t>
        <a:bodyPr/>
        <a:lstStyle/>
        <a:p>
          <a:endParaRPr lang="en-GB" sz="1600">
            <a:latin typeface="Calibri" pitchFamily="34" charset="0"/>
          </a:endParaRPr>
        </a:p>
      </dgm:t>
    </dgm:pt>
    <dgm:pt modelId="{716A2653-4147-46A4-A46A-9B7ACD84A109}">
      <dgm:prSet phldrT="[Text]" custT="1"/>
      <dgm:spPr/>
      <dgm:t>
        <a:bodyPr/>
        <a:lstStyle/>
        <a:p>
          <a:r>
            <a:rPr lang="en-GB" sz="900" dirty="0" smtClean="0">
              <a:latin typeface="Calibri" pitchFamily="34" charset="0"/>
            </a:rPr>
            <a:t>Growth</a:t>
          </a:r>
          <a:endParaRPr lang="en-GB" sz="900" dirty="0">
            <a:latin typeface="Calibri" pitchFamily="34" charset="0"/>
          </a:endParaRPr>
        </a:p>
      </dgm:t>
    </dgm:pt>
    <dgm:pt modelId="{6A6BF51E-9832-4C64-B934-523600D0C157}" type="parTrans" cxnId="{61C363DD-29CE-4202-876E-DD94F70F7FF8}">
      <dgm:prSet custT="1"/>
      <dgm:spPr/>
      <dgm:t>
        <a:bodyPr/>
        <a:lstStyle/>
        <a:p>
          <a:endParaRPr lang="en-GB" sz="1600">
            <a:latin typeface="Calibri" pitchFamily="34" charset="0"/>
          </a:endParaRPr>
        </a:p>
      </dgm:t>
    </dgm:pt>
    <dgm:pt modelId="{1323FC26-8393-4830-9156-A9F23CDBF332}" type="sibTrans" cxnId="{61C363DD-29CE-4202-876E-DD94F70F7FF8}">
      <dgm:prSet/>
      <dgm:spPr/>
      <dgm:t>
        <a:bodyPr/>
        <a:lstStyle/>
        <a:p>
          <a:endParaRPr lang="en-GB" sz="1600">
            <a:latin typeface="Calibri" pitchFamily="34" charset="0"/>
          </a:endParaRPr>
        </a:p>
      </dgm:t>
    </dgm:pt>
    <dgm:pt modelId="{1034E4C9-C303-4A32-9EAF-3BFE010F8E32}" type="pres">
      <dgm:prSet presAssocID="{CA43D970-23A5-45E5-8ABD-D1EB2D221C75}" presName="Name0" presStyleCnt="0">
        <dgm:presLayoutVars>
          <dgm:chMax val="1"/>
          <dgm:dir/>
          <dgm:animLvl val="ctr"/>
          <dgm:resizeHandles val="exact"/>
        </dgm:presLayoutVars>
      </dgm:prSet>
      <dgm:spPr/>
      <dgm:t>
        <a:bodyPr/>
        <a:lstStyle/>
        <a:p>
          <a:endParaRPr lang="en-GB"/>
        </a:p>
      </dgm:t>
    </dgm:pt>
    <dgm:pt modelId="{0B9288A7-22AC-462B-9A21-C0884007E06B}" type="pres">
      <dgm:prSet presAssocID="{3042289B-1BFF-4D6E-90D1-77650C087D02}" presName="centerShape" presStyleLbl="node0" presStyleIdx="0" presStyleCnt="1"/>
      <dgm:spPr/>
      <dgm:t>
        <a:bodyPr/>
        <a:lstStyle/>
        <a:p>
          <a:endParaRPr lang="en-GB"/>
        </a:p>
      </dgm:t>
    </dgm:pt>
    <dgm:pt modelId="{186CFA52-B679-4BA4-B8D5-B80789F3B6EE}" type="pres">
      <dgm:prSet presAssocID="{374519A4-2E8E-41EA-869A-96A7B2AFFD59}" presName="parTrans" presStyleLbl="sibTrans2D1" presStyleIdx="0" presStyleCnt="7"/>
      <dgm:spPr/>
      <dgm:t>
        <a:bodyPr/>
        <a:lstStyle/>
        <a:p>
          <a:endParaRPr lang="en-GB"/>
        </a:p>
      </dgm:t>
    </dgm:pt>
    <dgm:pt modelId="{79A182B3-08B4-4993-933D-5470CC7E1EE3}" type="pres">
      <dgm:prSet presAssocID="{374519A4-2E8E-41EA-869A-96A7B2AFFD59}" presName="connectorText" presStyleLbl="sibTrans2D1" presStyleIdx="0" presStyleCnt="7"/>
      <dgm:spPr/>
      <dgm:t>
        <a:bodyPr/>
        <a:lstStyle/>
        <a:p>
          <a:endParaRPr lang="en-GB"/>
        </a:p>
      </dgm:t>
    </dgm:pt>
    <dgm:pt modelId="{56CDD1FC-06DF-4AB7-9335-D5F3045A296A}" type="pres">
      <dgm:prSet presAssocID="{4FE8F001-9FFB-436E-AC2E-2885B4F0D347}" presName="node" presStyleLbl="node1" presStyleIdx="0" presStyleCnt="7">
        <dgm:presLayoutVars>
          <dgm:bulletEnabled val="1"/>
        </dgm:presLayoutVars>
      </dgm:prSet>
      <dgm:spPr/>
      <dgm:t>
        <a:bodyPr/>
        <a:lstStyle/>
        <a:p>
          <a:endParaRPr lang="en-GB"/>
        </a:p>
      </dgm:t>
    </dgm:pt>
    <dgm:pt modelId="{885A99A9-6EF8-4C9C-B872-72543089DF91}" type="pres">
      <dgm:prSet presAssocID="{6D869C1C-FFB3-4C65-B5B2-A4579150C202}" presName="parTrans" presStyleLbl="sibTrans2D1" presStyleIdx="1" presStyleCnt="7"/>
      <dgm:spPr/>
      <dgm:t>
        <a:bodyPr/>
        <a:lstStyle/>
        <a:p>
          <a:endParaRPr lang="en-GB"/>
        </a:p>
      </dgm:t>
    </dgm:pt>
    <dgm:pt modelId="{F3CBDD73-5695-49C8-84D8-70C56D7E21A7}" type="pres">
      <dgm:prSet presAssocID="{6D869C1C-FFB3-4C65-B5B2-A4579150C202}" presName="connectorText" presStyleLbl="sibTrans2D1" presStyleIdx="1" presStyleCnt="7"/>
      <dgm:spPr/>
      <dgm:t>
        <a:bodyPr/>
        <a:lstStyle/>
        <a:p>
          <a:endParaRPr lang="en-GB"/>
        </a:p>
      </dgm:t>
    </dgm:pt>
    <dgm:pt modelId="{58086A1C-84D6-4947-8ECD-B036C1EC1D6E}" type="pres">
      <dgm:prSet presAssocID="{BE5D2867-41DA-4711-A2CA-580D8DA355DA}" presName="node" presStyleLbl="node1" presStyleIdx="1" presStyleCnt="7">
        <dgm:presLayoutVars>
          <dgm:bulletEnabled val="1"/>
        </dgm:presLayoutVars>
      </dgm:prSet>
      <dgm:spPr/>
      <dgm:t>
        <a:bodyPr/>
        <a:lstStyle/>
        <a:p>
          <a:endParaRPr lang="en-GB"/>
        </a:p>
      </dgm:t>
    </dgm:pt>
    <dgm:pt modelId="{FA379EC9-578D-4EA3-BC33-689F0E30918B}" type="pres">
      <dgm:prSet presAssocID="{AAE55997-37AF-49FD-943C-EFB4FB771B03}" presName="parTrans" presStyleLbl="sibTrans2D1" presStyleIdx="2" presStyleCnt="7"/>
      <dgm:spPr/>
      <dgm:t>
        <a:bodyPr/>
        <a:lstStyle/>
        <a:p>
          <a:endParaRPr lang="en-GB"/>
        </a:p>
      </dgm:t>
    </dgm:pt>
    <dgm:pt modelId="{D5A430DD-5652-43CA-9A37-4EA54D5CFEF7}" type="pres">
      <dgm:prSet presAssocID="{AAE55997-37AF-49FD-943C-EFB4FB771B03}" presName="connectorText" presStyleLbl="sibTrans2D1" presStyleIdx="2" presStyleCnt="7"/>
      <dgm:spPr/>
      <dgm:t>
        <a:bodyPr/>
        <a:lstStyle/>
        <a:p>
          <a:endParaRPr lang="en-GB"/>
        </a:p>
      </dgm:t>
    </dgm:pt>
    <dgm:pt modelId="{53475B86-C136-4102-9768-E79D77D4B439}" type="pres">
      <dgm:prSet presAssocID="{933C4346-8995-435B-B60C-6490D21989C0}" presName="node" presStyleLbl="node1" presStyleIdx="2" presStyleCnt="7">
        <dgm:presLayoutVars>
          <dgm:bulletEnabled val="1"/>
        </dgm:presLayoutVars>
      </dgm:prSet>
      <dgm:spPr/>
      <dgm:t>
        <a:bodyPr/>
        <a:lstStyle/>
        <a:p>
          <a:endParaRPr lang="en-GB"/>
        </a:p>
      </dgm:t>
    </dgm:pt>
    <dgm:pt modelId="{EDE4B1AC-9272-4750-868C-93C0E9B3BA13}" type="pres">
      <dgm:prSet presAssocID="{BDF7D6FF-694C-4B53-AA41-BB8482B0A08C}" presName="parTrans" presStyleLbl="sibTrans2D1" presStyleIdx="3" presStyleCnt="7"/>
      <dgm:spPr/>
      <dgm:t>
        <a:bodyPr/>
        <a:lstStyle/>
        <a:p>
          <a:endParaRPr lang="en-GB"/>
        </a:p>
      </dgm:t>
    </dgm:pt>
    <dgm:pt modelId="{43F96BF1-1566-4BB8-B2E2-A3555C4D48FD}" type="pres">
      <dgm:prSet presAssocID="{BDF7D6FF-694C-4B53-AA41-BB8482B0A08C}" presName="connectorText" presStyleLbl="sibTrans2D1" presStyleIdx="3" presStyleCnt="7"/>
      <dgm:spPr/>
      <dgm:t>
        <a:bodyPr/>
        <a:lstStyle/>
        <a:p>
          <a:endParaRPr lang="en-GB"/>
        </a:p>
      </dgm:t>
    </dgm:pt>
    <dgm:pt modelId="{DA136E2F-23FC-43C3-B6CF-334DD8B01163}" type="pres">
      <dgm:prSet presAssocID="{B0C2A0A4-5448-4516-A1C1-48F23F6D70F3}" presName="node" presStyleLbl="node1" presStyleIdx="3" presStyleCnt="7">
        <dgm:presLayoutVars>
          <dgm:bulletEnabled val="1"/>
        </dgm:presLayoutVars>
      </dgm:prSet>
      <dgm:spPr/>
      <dgm:t>
        <a:bodyPr/>
        <a:lstStyle/>
        <a:p>
          <a:endParaRPr lang="en-GB"/>
        </a:p>
      </dgm:t>
    </dgm:pt>
    <dgm:pt modelId="{0B1FE656-5961-4741-85AF-4EA1C3F85DAA}" type="pres">
      <dgm:prSet presAssocID="{CCBDDA18-B0FE-4224-A44D-7776F2AAC652}" presName="parTrans" presStyleLbl="sibTrans2D1" presStyleIdx="4" presStyleCnt="7"/>
      <dgm:spPr/>
      <dgm:t>
        <a:bodyPr/>
        <a:lstStyle/>
        <a:p>
          <a:endParaRPr lang="en-GB"/>
        </a:p>
      </dgm:t>
    </dgm:pt>
    <dgm:pt modelId="{5823EFE2-208B-4AA0-BE2B-160941948139}" type="pres">
      <dgm:prSet presAssocID="{CCBDDA18-B0FE-4224-A44D-7776F2AAC652}" presName="connectorText" presStyleLbl="sibTrans2D1" presStyleIdx="4" presStyleCnt="7"/>
      <dgm:spPr/>
      <dgm:t>
        <a:bodyPr/>
        <a:lstStyle/>
        <a:p>
          <a:endParaRPr lang="en-GB"/>
        </a:p>
      </dgm:t>
    </dgm:pt>
    <dgm:pt modelId="{0941ED83-B133-4D0A-AD7F-21792661A91B}" type="pres">
      <dgm:prSet presAssocID="{1C865E9E-21A8-4EDF-8D9D-16412618924C}" presName="node" presStyleLbl="node1" presStyleIdx="4" presStyleCnt="7">
        <dgm:presLayoutVars>
          <dgm:bulletEnabled val="1"/>
        </dgm:presLayoutVars>
      </dgm:prSet>
      <dgm:spPr/>
      <dgm:t>
        <a:bodyPr/>
        <a:lstStyle/>
        <a:p>
          <a:endParaRPr lang="en-GB"/>
        </a:p>
      </dgm:t>
    </dgm:pt>
    <dgm:pt modelId="{76403B05-6864-4249-94E8-D5D14C9E8D76}" type="pres">
      <dgm:prSet presAssocID="{F93111CD-F75C-4944-94BC-D205523EDBFA}" presName="parTrans" presStyleLbl="sibTrans2D1" presStyleIdx="5" presStyleCnt="7"/>
      <dgm:spPr/>
      <dgm:t>
        <a:bodyPr/>
        <a:lstStyle/>
        <a:p>
          <a:endParaRPr lang="en-GB"/>
        </a:p>
      </dgm:t>
    </dgm:pt>
    <dgm:pt modelId="{F30DAA48-E472-4D78-93EF-D45ACA531490}" type="pres">
      <dgm:prSet presAssocID="{F93111CD-F75C-4944-94BC-D205523EDBFA}" presName="connectorText" presStyleLbl="sibTrans2D1" presStyleIdx="5" presStyleCnt="7"/>
      <dgm:spPr/>
      <dgm:t>
        <a:bodyPr/>
        <a:lstStyle/>
        <a:p>
          <a:endParaRPr lang="en-GB"/>
        </a:p>
      </dgm:t>
    </dgm:pt>
    <dgm:pt modelId="{AF2EC266-B012-42BB-8483-97B35559780C}" type="pres">
      <dgm:prSet presAssocID="{544A6CE8-BBBB-491F-9873-C6031830DBE8}" presName="node" presStyleLbl="node1" presStyleIdx="5" presStyleCnt="7">
        <dgm:presLayoutVars>
          <dgm:bulletEnabled val="1"/>
        </dgm:presLayoutVars>
      </dgm:prSet>
      <dgm:spPr/>
      <dgm:t>
        <a:bodyPr/>
        <a:lstStyle/>
        <a:p>
          <a:endParaRPr lang="en-GB"/>
        </a:p>
      </dgm:t>
    </dgm:pt>
    <dgm:pt modelId="{983F122A-2032-494E-85F5-452ADD2436E7}" type="pres">
      <dgm:prSet presAssocID="{6A6BF51E-9832-4C64-B934-523600D0C157}" presName="parTrans" presStyleLbl="sibTrans2D1" presStyleIdx="6" presStyleCnt="7"/>
      <dgm:spPr/>
      <dgm:t>
        <a:bodyPr/>
        <a:lstStyle/>
        <a:p>
          <a:endParaRPr lang="en-GB"/>
        </a:p>
      </dgm:t>
    </dgm:pt>
    <dgm:pt modelId="{034AC4D8-91D8-41E2-B0A9-2D44057B1299}" type="pres">
      <dgm:prSet presAssocID="{6A6BF51E-9832-4C64-B934-523600D0C157}" presName="connectorText" presStyleLbl="sibTrans2D1" presStyleIdx="6" presStyleCnt="7"/>
      <dgm:spPr/>
      <dgm:t>
        <a:bodyPr/>
        <a:lstStyle/>
        <a:p>
          <a:endParaRPr lang="en-GB"/>
        </a:p>
      </dgm:t>
    </dgm:pt>
    <dgm:pt modelId="{E109E895-89A1-423F-AE45-BA305487457C}" type="pres">
      <dgm:prSet presAssocID="{716A2653-4147-46A4-A46A-9B7ACD84A109}" presName="node" presStyleLbl="node1" presStyleIdx="6" presStyleCnt="7">
        <dgm:presLayoutVars>
          <dgm:bulletEnabled val="1"/>
        </dgm:presLayoutVars>
      </dgm:prSet>
      <dgm:spPr/>
      <dgm:t>
        <a:bodyPr/>
        <a:lstStyle/>
        <a:p>
          <a:endParaRPr lang="en-GB"/>
        </a:p>
      </dgm:t>
    </dgm:pt>
  </dgm:ptLst>
  <dgm:cxnLst>
    <dgm:cxn modelId="{7110BE43-CA7E-4458-A8AE-08738631F620}" srcId="{3042289B-1BFF-4D6E-90D1-77650C087D02}" destId="{BE5D2867-41DA-4711-A2CA-580D8DA355DA}" srcOrd="1" destOrd="0" parTransId="{6D869C1C-FFB3-4C65-B5B2-A4579150C202}" sibTransId="{3D3C3149-FA1E-46E9-8E5B-8FD6568A9A97}"/>
    <dgm:cxn modelId="{8F9F7191-B8DC-494E-B236-1335B28A962E}" type="presOf" srcId="{544A6CE8-BBBB-491F-9873-C6031830DBE8}" destId="{AF2EC266-B012-42BB-8483-97B35559780C}" srcOrd="0" destOrd="0" presId="urn:microsoft.com/office/officeart/2005/8/layout/radial5"/>
    <dgm:cxn modelId="{971369A2-D6A4-456C-8DD0-4941239C9F1F}" type="presOf" srcId="{933C4346-8995-435B-B60C-6490D21989C0}" destId="{53475B86-C136-4102-9768-E79D77D4B439}" srcOrd="0" destOrd="0" presId="urn:microsoft.com/office/officeart/2005/8/layout/radial5"/>
    <dgm:cxn modelId="{A18BDB02-FBC9-4CD9-85CE-BCF2E4A091FA}" type="presOf" srcId="{6A6BF51E-9832-4C64-B934-523600D0C157}" destId="{983F122A-2032-494E-85F5-452ADD2436E7}" srcOrd="0" destOrd="0" presId="urn:microsoft.com/office/officeart/2005/8/layout/radial5"/>
    <dgm:cxn modelId="{9A9EE6EC-78BD-4896-9546-53E8A3C106DE}" type="presOf" srcId="{6D869C1C-FFB3-4C65-B5B2-A4579150C202}" destId="{885A99A9-6EF8-4C9C-B872-72543089DF91}" srcOrd="0" destOrd="0" presId="urn:microsoft.com/office/officeart/2005/8/layout/radial5"/>
    <dgm:cxn modelId="{1D9755B8-BF02-4262-B054-23572803CF51}" type="presOf" srcId="{716A2653-4147-46A4-A46A-9B7ACD84A109}" destId="{E109E895-89A1-423F-AE45-BA305487457C}" srcOrd="0" destOrd="0" presId="urn:microsoft.com/office/officeart/2005/8/layout/radial5"/>
    <dgm:cxn modelId="{9080FE15-7590-4524-BA92-262C97A34ED7}" type="presOf" srcId="{BDF7D6FF-694C-4B53-AA41-BB8482B0A08C}" destId="{43F96BF1-1566-4BB8-B2E2-A3555C4D48FD}" srcOrd="1" destOrd="0" presId="urn:microsoft.com/office/officeart/2005/8/layout/radial5"/>
    <dgm:cxn modelId="{9CCA3DA3-2B61-42DA-9447-B3FCD92F96AA}" type="presOf" srcId="{1C865E9E-21A8-4EDF-8D9D-16412618924C}" destId="{0941ED83-B133-4D0A-AD7F-21792661A91B}" srcOrd="0" destOrd="0" presId="urn:microsoft.com/office/officeart/2005/8/layout/radial5"/>
    <dgm:cxn modelId="{C55250F5-313D-40AB-9ACC-C4F802AB72A6}" srcId="{3042289B-1BFF-4D6E-90D1-77650C087D02}" destId="{4FE8F001-9FFB-436E-AC2E-2885B4F0D347}" srcOrd="0" destOrd="0" parTransId="{374519A4-2E8E-41EA-869A-96A7B2AFFD59}" sibTransId="{DF12F75C-7941-426A-9E0E-D2249AF215C2}"/>
    <dgm:cxn modelId="{D50BC996-6995-4450-83EA-D3498406AD06}" type="presOf" srcId="{6A6BF51E-9832-4C64-B934-523600D0C157}" destId="{034AC4D8-91D8-41E2-B0A9-2D44057B1299}" srcOrd="1" destOrd="0" presId="urn:microsoft.com/office/officeart/2005/8/layout/radial5"/>
    <dgm:cxn modelId="{64DB9A52-55D8-48B1-81E5-7E5D4C7094BE}" type="presOf" srcId="{CCBDDA18-B0FE-4224-A44D-7776F2AAC652}" destId="{0B1FE656-5961-4741-85AF-4EA1C3F85DAA}" srcOrd="0" destOrd="0" presId="urn:microsoft.com/office/officeart/2005/8/layout/radial5"/>
    <dgm:cxn modelId="{330D00E0-1028-4580-A6D1-BEDBD8EA33C7}" srcId="{3042289B-1BFF-4D6E-90D1-77650C087D02}" destId="{544A6CE8-BBBB-491F-9873-C6031830DBE8}" srcOrd="5" destOrd="0" parTransId="{F93111CD-F75C-4944-94BC-D205523EDBFA}" sibTransId="{026FDEAC-4B35-4061-93A8-6CF29F7AB968}"/>
    <dgm:cxn modelId="{3950D905-C356-4F80-8B69-B0C8195F7EF3}" type="presOf" srcId="{4FE8F001-9FFB-436E-AC2E-2885B4F0D347}" destId="{56CDD1FC-06DF-4AB7-9335-D5F3045A296A}" srcOrd="0" destOrd="0" presId="urn:microsoft.com/office/officeart/2005/8/layout/radial5"/>
    <dgm:cxn modelId="{F90C0333-8885-437C-96A4-97F67ED9E412}" type="presOf" srcId="{AAE55997-37AF-49FD-943C-EFB4FB771B03}" destId="{FA379EC9-578D-4EA3-BC33-689F0E30918B}" srcOrd="0" destOrd="0" presId="urn:microsoft.com/office/officeart/2005/8/layout/radial5"/>
    <dgm:cxn modelId="{92846ED8-88CF-4504-B338-E388A1E4FFD9}" type="presOf" srcId="{CCBDDA18-B0FE-4224-A44D-7776F2AAC652}" destId="{5823EFE2-208B-4AA0-BE2B-160941948139}" srcOrd="1" destOrd="0" presId="urn:microsoft.com/office/officeart/2005/8/layout/radial5"/>
    <dgm:cxn modelId="{18017B61-2AE3-469A-9BE2-203188822C34}" type="presOf" srcId="{AAE55997-37AF-49FD-943C-EFB4FB771B03}" destId="{D5A430DD-5652-43CA-9A37-4EA54D5CFEF7}" srcOrd="1" destOrd="0" presId="urn:microsoft.com/office/officeart/2005/8/layout/radial5"/>
    <dgm:cxn modelId="{61C363DD-29CE-4202-876E-DD94F70F7FF8}" srcId="{3042289B-1BFF-4D6E-90D1-77650C087D02}" destId="{716A2653-4147-46A4-A46A-9B7ACD84A109}" srcOrd="6" destOrd="0" parTransId="{6A6BF51E-9832-4C64-B934-523600D0C157}" sibTransId="{1323FC26-8393-4830-9156-A9F23CDBF332}"/>
    <dgm:cxn modelId="{87C8B59D-E274-465C-864D-90266BB8F181}" type="presOf" srcId="{374519A4-2E8E-41EA-869A-96A7B2AFFD59}" destId="{186CFA52-B679-4BA4-B8D5-B80789F3B6EE}" srcOrd="0" destOrd="0" presId="urn:microsoft.com/office/officeart/2005/8/layout/radial5"/>
    <dgm:cxn modelId="{5BFEFDE9-ADED-4210-9741-BBBF82BA71C1}" srcId="{3042289B-1BFF-4D6E-90D1-77650C087D02}" destId="{933C4346-8995-435B-B60C-6490D21989C0}" srcOrd="2" destOrd="0" parTransId="{AAE55997-37AF-49FD-943C-EFB4FB771B03}" sibTransId="{17FEF0D2-4371-417A-9CF4-3D4A23B4859B}"/>
    <dgm:cxn modelId="{C7CD7408-9B01-46A2-9779-F749FEEEDE93}" srcId="{3042289B-1BFF-4D6E-90D1-77650C087D02}" destId="{B0C2A0A4-5448-4516-A1C1-48F23F6D70F3}" srcOrd="3" destOrd="0" parTransId="{BDF7D6FF-694C-4B53-AA41-BB8482B0A08C}" sibTransId="{701F9CC6-EA53-4146-8018-B3FCF9057164}"/>
    <dgm:cxn modelId="{09D29552-FF6A-4A10-A1A8-BAB275853397}" type="presOf" srcId="{BDF7D6FF-694C-4B53-AA41-BB8482B0A08C}" destId="{EDE4B1AC-9272-4750-868C-93C0E9B3BA13}" srcOrd="0" destOrd="0" presId="urn:microsoft.com/office/officeart/2005/8/layout/radial5"/>
    <dgm:cxn modelId="{0C6E0362-C032-4CCA-8A25-734C3EC1EBA6}" type="presOf" srcId="{F93111CD-F75C-4944-94BC-D205523EDBFA}" destId="{76403B05-6864-4249-94E8-D5D14C9E8D76}" srcOrd="0" destOrd="0" presId="urn:microsoft.com/office/officeart/2005/8/layout/radial5"/>
    <dgm:cxn modelId="{A5E4B412-7FF0-416D-A906-40D885AEC235}" type="presOf" srcId="{3042289B-1BFF-4D6E-90D1-77650C087D02}" destId="{0B9288A7-22AC-462B-9A21-C0884007E06B}" srcOrd="0" destOrd="0" presId="urn:microsoft.com/office/officeart/2005/8/layout/radial5"/>
    <dgm:cxn modelId="{799106DC-92C4-4AEE-8AD4-9B7C8E8679B3}" type="presOf" srcId="{374519A4-2E8E-41EA-869A-96A7B2AFFD59}" destId="{79A182B3-08B4-4993-933D-5470CC7E1EE3}" srcOrd="1" destOrd="0" presId="urn:microsoft.com/office/officeart/2005/8/layout/radial5"/>
    <dgm:cxn modelId="{A6F62B7A-C3C5-4F09-A5E0-95AE39C87E4D}" srcId="{3042289B-1BFF-4D6E-90D1-77650C087D02}" destId="{1C865E9E-21A8-4EDF-8D9D-16412618924C}" srcOrd="4" destOrd="0" parTransId="{CCBDDA18-B0FE-4224-A44D-7776F2AAC652}" sibTransId="{D437438D-E5E0-4E34-BA01-50ABE50EFEE9}"/>
    <dgm:cxn modelId="{11B219A2-750C-44D9-B219-DAD471D3134E}" type="presOf" srcId="{F93111CD-F75C-4944-94BC-D205523EDBFA}" destId="{F30DAA48-E472-4D78-93EF-D45ACA531490}" srcOrd="1" destOrd="0" presId="urn:microsoft.com/office/officeart/2005/8/layout/radial5"/>
    <dgm:cxn modelId="{4EEDC53B-43EF-48E4-9C2C-7BD809F4666B}" type="presOf" srcId="{CA43D970-23A5-45E5-8ABD-D1EB2D221C75}" destId="{1034E4C9-C303-4A32-9EAF-3BFE010F8E32}" srcOrd="0" destOrd="0" presId="urn:microsoft.com/office/officeart/2005/8/layout/radial5"/>
    <dgm:cxn modelId="{E227E39C-9BF3-4726-A73F-FBE261CA7CC1}" type="presOf" srcId="{BE5D2867-41DA-4711-A2CA-580D8DA355DA}" destId="{58086A1C-84D6-4947-8ECD-B036C1EC1D6E}" srcOrd="0" destOrd="0" presId="urn:microsoft.com/office/officeart/2005/8/layout/radial5"/>
    <dgm:cxn modelId="{8D4A5554-CA31-48DC-AC3C-DD12774AC83D}" type="presOf" srcId="{6D869C1C-FFB3-4C65-B5B2-A4579150C202}" destId="{F3CBDD73-5695-49C8-84D8-70C56D7E21A7}" srcOrd="1" destOrd="0" presId="urn:microsoft.com/office/officeart/2005/8/layout/radial5"/>
    <dgm:cxn modelId="{70280B51-2211-4B25-A9F4-FB8DCCDBB505}" type="presOf" srcId="{B0C2A0A4-5448-4516-A1C1-48F23F6D70F3}" destId="{DA136E2F-23FC-43C3-B6CF-334DD8B01163}" srcOrd="0" destOrd="0" presId="urn:microsoft.com/office/officeart/2005/8/layout/radial5"/>
    <dgm:cxn modelId="{7B7991B7-B310-4193-8058-737BE711C627}" srcId="{CA43D970-23A5-45E5-8ABD-D1EB2D221C75}" destId="{3042289B-1BFF-4D6E-90D1-77650C087D02}" srcOrd="0" destOrd="0" parTransId="{36F1C345-F411-41EA-863A-91244C8E75B5}" sibTransId="{0AEC877A-3276-4139-B582-31D2FB13D9AB}"/>
    <dgm:cxn modelId="{DA5BE19F-5C2B-4AE8-B758-4BE7374E1DCF}" type="presParOf" srcId="{1034E4C9-C303-4A32-9EAF-3BFE010F8E32}" destId="{0B9288A7-22AC-462B-9A21-C0884007E06B}" srcOrd="0" destOrd="0" presId="urn:microsoft.com/office/officeart/2005/8/layout/radial5"/>
    <dgm:cxn modelId="{96F95FF5-A450-485A-9998-8D32257FF32F}" type="presParOf" srcId="{1034E4C9-C303-4A32-9EAF-3BFE010F8E32}" destId="{186CFA52-B679-4BA4-B8D5-B80789F3B6EE}" srcOrd="1" destOrd="0" presId="urn:microsoft.com/office/officeart/2005/8/layout/radial5"/>
    <dgm:cxn modelId="{C15BC4DD-DAA6-4C47-A08C-51AE12BD718B}" type="presParOf" srcId="{186CFA52-B679-4BA4-B8D5-B80789F3B6EE}" destId="{79A182B3-08B4-4993-933D-5470CC7E1EE3}" srcOrd="0" destOrd="0" presId="urn:microsoft.com/office/officeart/2005/8/layout/radial5"/>
    <dgm:cxn modelId="{C194B8A0-2CAB-4603-A7BE-12D814310817}" type="presParOf" srcId="{1034E4C9-C303-4A32-9EAF-3BFE010F8E32}" destId="{56CDD1FC-06DF-4AB7-9335-D5F3045A296A}" srcOrd="2" destOrd="0" presId="urn:microsoft.com/office/officeart/2005/8/layout/radial5"/>
    <dgm:cxn modelId="{F7BB74B2-3D60-4CAE-933C-DD026263D898}" type="presParOf" srcId="{1034E4C9-C303-4A32-9EAF-3BFE010F8E32}" destId="{885A99A9-6EF8-4C9C-B872-72543089DF91}" srcOrd="3" destOrd="0" presId="urn:microsoft.com/office/officeart/2005/8/layout/radial5"/>
    <dgm:cxn modelId="{8E0CDB99-6AB0-4DC9-8045-1BDAD511997E}" type="presParOf" srcId="{885A99A9-6EF8-4C9C-B872-72543089DF91}" destId="{F3CBDD73-5695-49C8-84D8-70C56D7E21A7}" srcOrd="0" destOrd="0" presId="urn:microsoft.com/office/officeart/2005/8/layout/radial5"/>
    <dgm:cxn modelId="{DBE60FB3-646B-4FD3-9653-CB4164467894}" type="presParOf" srcId="{1034E4C9-C303-4A32-9EAF-3BFE010F8E32}" destId="{58086A1C-84D6-4947-8ECD-B036C1EC1D6E}" srcOrd="4" destOrd="0" presId="urn:microsoft.com/office/officeart/2005/8/layout/radial5"/>
    <dgm:cxn modelId="{684137E7-FE5D-4C51-B670-036778A31171}" type="presParOf" srcId="{1034E4C9-C303-4A32-9EAF-3BFE010F8E32}" destId="{FA379EC9-578D-4EA3-BC33-689F0E30918B}" srcOrd="5" destOrd="0" presId="urn:microsoft.com/office/officeart/2005/8/layout/radial5"/>
    <dgm:cxn modelId="{E2636B7E-42DE-4274-8DA3-C82581203A1E}" type="presParOf" srcId="{FA379EC9-578D-4EA3-BC33-689F0E30918B}" destId="{D5A430DD-5652-43CA-9A37-4EA54D5CFEF7}" srcOrd="0" destOrd="0" presId="urn:microsoft.com/office/officeart/2005/8/layout/radial5"/>
    <dgm:cxn modelId="{CC3B9E89-4FE3-41D1-89B3-72D1CAFAFFD7}" type="presParOf" srcId="{1034E4C9-C303-4A32-9EAF-3BFE010F8E32}" destId="{53475B86-C136-4102-9768-E79D77D4B439}" srcOrd="6" destOrd="0" presId="urn:microsoft.com/office/officeart/2005/8/layout/radial5"/>
    <dgm:cxn modelId="{F9BD63AB-AA7C-4AC2-8347-2CDAE674A7E0}" type="presParOf" srcId="{1034E4C9-C303-4A32-9EAF-3BFE010F8E32}" destId="{EDE4B1AC-9272-4750-868C-93C0E9B3BA13}" srcOrd="7" destOrd="0" presId="urn:microsoft.com/office/officeart/2005/8/layout/radial5"/>
    <dgm:cxn modelId="{12822D75-4F99-4E31-8A19-9CE3A1E56985}" type="presParOf" srcId="{EDE4B1AC-9272-4750-868C-93C0E9B3BA13}" destId="{43F96BF1-1566-4BB8-B2E2-A3555C4D48FD}" srcOrd="0" destOrd="0" presId="urn:microsoft.com/office/officeart/2005/8/layout/radial5"/>
    <dgm:cxn modelId="{1355639D-C733-410C-9052-DA95E8F95B97}" type="presParOf" srcId="{1034E4C9-C303-4A32-9EAF-3BFE010F8E32}" destId="{DA136E2F-23FC-43C3-B6CF-334DD8B01163}" srcOrd="8" destOrd="0" presId="urn:microsoft.com/office/officeart/2005/8/layout/radial5"/>
    <dgm:cxn modelId="{A35AECB1-FAB3-4EE5-AE46-B13038F0504F}" type="presParOf" srcId="{1034E4C9-C303-4A32-9EAF-3BFE010F8E32}" destId="{0B1FE656-5961-4741-85AF-4EA1C3F85DAA}" srcOrd="9" destOrd="0" presId="urn:microsoft.com/office/officeart/2005/8/layout/radial5"/>
    <dgm:cxn modelId="{A1721FC5-3391-49EE-B957-88BA7DDDE8A5}" type="presParOf" srcId="{0B1FE656-5961-4741-85AF-4EA1C3F85DAA}" destId="{5823EFE2-208B-4AA0-BE2B-160941948139}" srcOrd="0" destOrd="0" presId="urn:microsoft.com/office/officeart/2005/8/layout/radial5"/>
    <dgm:cxn modelId="{DFEE8F6C-A007-4D14-B51C-333DA742FFFE}" type="presParOf" srcId="{1034E4C9-C303-4A32-9EAF-3BFE010F8E32}" destId="{0941ED83-B133-4D0A-AD7F-21792661A91B}" srcOrd="10" destOrd="0" presId="urn:microsoft.com/office/officeart/2005/8/layout/radial5"/>
    <dgm:cxn modelId="{F25164B1-F194-4085-8A4B-B5DD30D5EBB8}" type="presParOf" srcId="{1034E4C9-C303-4A32-9EAF-3BFE010F8E32}" destId="{76403B05-6864-4249-94E8-D5D14C9E8D76}" srcOrd="11" destOrd="0" presId="urn:microsoft.com/office/officeart/2005/8/layout/radial5"/>
    <dgm:cxn modelId="{538C3C15-A24A-45B4-B602-75CAC8CE49E3}" type="presParOf" srcId="{76403B05-6864-4249-94E8-D5D14C9E8D76}" destId="{F30DAA48-E472-4D78-93EF-D45ACA531490}" srcOrd="0" destOrd="0" presId="urn:microsoft.com/office/officeart/2005/8/layout/radial5"/>
    <dgm:cxn modelId="{2DE0BD98-BA10-4D63-8A91-C7D621DD8430}" type="presParOf" srcId="{1034E4C9-C303-4A32-9EAF-3BFE010F8E32}" destId="{AF2EC266-B012-42BB-8483-97B35559780C}" srcOrd="12" destOrd="0" presId="urn:microsoft.com/office/officeart/2005/8/layout/radial5"/>
    <dgm:cxn modelId="{C448353D-AED7-40CB-BAC0-A81BBF1CC45B}" type="presParOf" srcId="{1034E4C9-C303-4A32-9EAF-3BFE010F8E32}" destId="{983F122A-2032-494E-85F5-452ADD2436E7}" srcOrd="13" destOrd="0" presId="urn:microsoft.com/office/officeart/2005/8/layout/radial5"/>
    <dgm:cxn modelId="{60AA5102-14A7-4C52-A94E-E459412DC3FE}" type="presParOf" srcId="{983F122A-2032-494E-85F5-452ADD2436E7}" destId="{034AC4D8-91D8-41E2-B0A9-2D44057B1299}" srcOrd="0" destOrd="0" presId="urn:microsoft.com/office/officeart/2005/8/layout/radial5"/>
    <dgm:cxn modelId="{18F4BF9F-45D9-441F-AF53-3735F35A331F}" type="presParOf" srcId="{1034E4C9-C303-4A32-9EAF-3BFE010F8E32}" destId="{E109E895-89A1-423F-AE45-BA305487457C}" srcOrd="14" destOrd="0" presId="urn:microsoft.com/office/officeart/2005/8/layout/radial5"/>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B9288A7-22AC-462B-9A21-C0884007E06B}">
      <dsp:nvSpPr>
        <dsp:cNvPr id="0" name=""/>
        <dsp:cNvSpPr/>
      </dsp:nvSpPr>
      <dsp:spPr>
        <a:xfrm>
          <a:off x="1102687" y="939664"/>
          <a:ext cx="721785" cy="721785"/>
        </a:xfrm>
        <a:prstGeom prst="ellipse">
          <a:avLst/>
        </a:prstGeom>
        <a:solidFill>
          <a:schemeClr val="accent1">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400050">
            <a:lnSpc>
              <a:spcPct val="90000"/>
            </a:lnSpc>
            <a:spcBef>
              <a:spcPct val="0"/>
            </a:spcBef>
            <a:spcAft>
              <a:spcPct val="35000"/>
            </a:spcAft>
          </a:pPr>
          <a:r>
            <a:rPr lang="en-GB" sz="900" kern="1200" dirty="0" smtClean="0">
              <a:latin typeface="Calibri" pitchFamily="34" charset="0"/>
            </a:rPr>
            <a:t>Aims of the Business</a:t>
          </a:r>
          <a:endParaRPr lang="en-GB" sz="900" kern="1200" dirty="0">
            <a:latin typeface="Calibri" pitchFamily="34" charset="0"/>
          </a:endParaRPr>
        </a:p>
      </dsp:txBody>
      <dsp:txXfrm>
        <a:off x="1208390" y="1045367"/>
        <a:ext cx="510379" cy="510379"/>
      </dsp:txXfrm>
    </dsp:sp>
    <dsp:sp modelId="{186CFA52-B679-4BA4-B8D5-B80789F3B6EE}">
      <dsp:nvSpPr>
        <dsp:cNvPr id="0" name=""/>
        <dsp:cNvSpPr/>
      </dsp:nvSpPr>
      <dsp:spPr>
        <a:xfrm rot="16200000">
          <a:off x="1387174" y="677124"/>
          <a:ext cx="152811" cy="245407"/>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711200">
            <a:lnSpc>
              <a:spcPct val="90000"/>
            </a:lnSpc>
            <a:spcBef>
              <a:spcPct val="0"/>
            </a:spcBef>
            <a:spcAft>
              <a:spcPct val="35000"/>
            </a:spcAft>
          </a:pPr>
          <a:endParaRPr lang="en-GB" sz="1600" kern="1200">
            <a:latin typeface="Calibri" pitchFamily="34" charset="0"/>
          </a:endParaRPr>
        </a:p>
      </dsp:txBody>
      <dsp:txXfrm>
        <a:off x="1410096" y="749127"/>
        <a:ext cx="106968" cy="147245"/>
      </dsp:txXfrm>
    </dsp:sp>
    <dsp:sp modelId="{56CDD1FC-06DF-4AB7-9335-D5F3045A296A}">
      <dsp:nvSpPr>
        <dsp:cNvPr id="0" name=""/>
        <dsp:cNvSpPr/>
      </dsp:nvSpPr>
      <dsp:spPr>
        <a:xfrm>
          <a:off x="1138777" y="1734"/>
          <a:ext cx="649606" cy="649606"/>
        </a:xfrm>
        <a:prstGeom prst="ellipse">
          <a:avLst/>
        </a:prstGeom>
        <a:solidFill>
          <a:schemeClr val="accent1">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400050">
            <a:lnSpc>
              <a:spcPct val="90000"/>
            </a:lnSpc>
            <a:spcBef>
              <a:spcPct val="0"/>
            </a:spcBef>
            <a:spcAft>
              <a:spcPct val="35000"/>
            </a:spcAft>
          </a:pPr>
          <a:r>
            <a:rPr lang="en-GB" sz="900" kern="1200" dirty="0" smtClean="0">
              <a:latin typeface="Calibri" pitchFamily="34" charset="0"/>
            </a:rPr>
            <a:t>Survival</a:t>
          </a:r>
          <a:endParaRPr lang="en-GB" sz="900" kern="1200" dirty="0">
            <a:latin typeface="Calibri" pitchFamily="34" charset="0"/>
          </a:endParaRPr>
        </a:p>
      </dsp:txBody>
      <dsp:txXfrm>
        <a:off x="1233910" y="96867"/>
        <a:ext cx="459340" cy="459340"/>
      </dsp:txXfrm>
    </dsp:sp>
    <dsp:sp modelId="{885A99A9-6EF8-4C9C-B872-72543089DF91}">
      <dsp:nvSpPr>
        <dsp:cNvPr id="0" name=""/>
        <dsp:cNvSpPr/>
      </dsp:nvSpPr>
      <dsp:spPr>
        <a:xfrm rot="19285714">
          <a:off x="1778660" y="865653"/>
          <a:ext cx="152811" cy="245407"/>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711200">
            <a:lnSpc>
              <a:spcPct val="90000"/>
            </a:lnSpc>
            <a:spcBef>
              <a:spcPct val="0"/>
            </a:spcBef>
            <a:spcAft>
              <a:spcPct val="35000"/>
            </a:spcAft>
          </a:pPr>
          <a:endParaRPr lang="en-GB" sz="1600" kern="1200">
            <a:latin typeface="Calibri" pitchFamily="34" charset="0"/>
          </a:endParaRPr>
        </a:p>
      </dsp:txBody>
      <dsp:txXfrm>
        <a:off x="1783661" y="929025"/>
        <a:ext cx="106968" cy="147245"/>
      </dsp:txXfrm>
    </dsp:sp>
    <dsp:sp modelId="{58086A1C-84D6-4947-8ECD-B036C1EC1D6E}">
      <dsp:nvSpPr>
        <dsp:cNvPr id="0" name=""/>
        <dsp:cNvSpPr/>
      </dsp:nvSpPr>
      <dsp:spPr>
        <a:xfrm>
          <a:off x="1900296" y="368462"/>
          <a:ext cx="649606" cy="649606"/>
        </a:xfrm>
        <a:prstGeom prst="ellipse">
          <a:avLst/>
        </a:prstGeom>
        <a:solidFill>
          <a:schemeClr val="accent1">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400050">
            <a:lnSpc>
              <a:spcPct val="90000"/>
            </a:lnSpc>
            <a:spcBef>
              <a:spcPct val="0"/>
            </a:spcBef>
            <a:spcAft>
              <a:spcPct val="35000"/>
            </a:spcAft>
          </a:pPr>
          <a:r>
            <a:rPr lang="en-GB" sz="900" kern="1200" dirty="0" smtClean="0">
              <a:latin typeface="Calibri" pitchFamily="34" charset="0"/>
            </a:rPr>
            <a:t>Profit Maximisation</a:t>
          </a:r>
          <a:endParaRPr lang="en-GB" sz="900" kern="1200" dirty="0">
            <a:latin typeface="Calibri" pitchFamily="34" charset="0"/>
          </a:endParaRPr>
        </a:p>
      </dsp:txBody>
      <dsp:txXfrm>
        <a:off x="1995429" y="463595"/>
        <a:ext cx="459340" cy="459340"/>
      </dsp:txXfrm>
    </dsp:sp>
    <dsp:sp modelId="{FA379EC9-578D-4EA3-BC33-689F0E30918B}">
      <dsp:nvSpPr>
        <dsp:cNvPr id="0" name=""/>
        <dsp:cNvSpPr/>
      </dsp:nvSpPr>
      <dsp:spPr>
        <a:xfrm rot="771429">
          <a:off x="1875350" y="1289276"/>
          <a:ext cx="152811" cy="245407"/>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711200">
            <a:lnSpc>
              <a:spcPct val="90000"/>
            </a:lnSpc>
            <a:spcBef>
              <a:spcPct val="0"/>
            </a:spcBef>
            <a:spcAft>
              <a:spcPct val="35000"/>
            </a:spcAft>
          </a:pPr>
          <a:endParaRPr lang="en-GB" sz="1600" kern="1200">
            <a:latin typeface="Calibri" pitchFamily="34" charset="0"/>
          </a:endParaRPr>
        </a:p>
      </dsp:txBody>
      <dsp:txXfrm>
        <a:off x="1875925" y="1333256"/>
        <a:ext cx="106968" cy="147245"/>
      </dsp:txXfrm>
    </dsp:sp>
    <dsp:sp modelId="{53475B86-C136-4102-9768-E79D77D4B439}">
      <dsp:nvSpPr>
        <dsp:cNvPr id="0" name=""/>
        <dsp:cNvSpPr/>
      </dsp:nvSpPr>
      <dsp:spPr>
        <a:xfrm>
          <a:off x="2088376" y="1192493"/>
          <a:ext cx="649606" cy="649606"/>
        </a:xfrm>
        <a:prstGeom prst="ellipse">
          <a:avLst/>
        </a:prstGeom>
        <a:solidFill>
          <a:schemeClr val="accent1">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400050">
            <a:lnSpc>
              <a:spcPct val="90000"/>
            </a:lnSpc>
            <a:spcBef>
              <a:spcPct val="0"/>
            </a:spcBef>
            <a:spcAft>
              <a:spcPct val="35000"/>
            </a:spcAft>
          </a:pPr>
          <a:r>
            <a:rPr lang="en-GB" sz="900" kern="1200" dirty="0" smtClean="0">
              <a:latin typeface="Calibri" pitchFamily="34" charset="0"/>
            </a:rPr>
            <a:t>Break-Even</a:t>
          </a:r>
          <a:endParaRPr lang="en-GB" sz="900" kern="1200" dirty="0">
            <a:latin typeface="Calibri" pitchFamily="34" charset="0"/>
          </a:endParaRPr>
        </a:p>
      </dsp:txBody>
      <dsp:txXfrm>
        <a:off x="2183509" y="1287626"/>
        <a:ext cx="459340" cy="459340"/>
      </dsp:txXfrm>
    </dsp:sp>
    <dsp:sp modelId="{EDE4B1AC-9272-4750-868C-93C0E9B3BA13}">
      <dsp:nvSpPr>
        <dsp:cNvPr id="0" name=""/>
        <dsp:cNvSpPr/>
      </dsp:nvSpPr>
      <dsp:spPr>
        <a:xfrm rot="3857143">
          <a:off x="1604433" y="1628995"/>
          <a:ext cx="152811" cy="245407"/>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711200">
            <a:lnSpc>
              <a:spcPct val="90000"/>
            </a:lnSpc>
            <a:spcBef>
              <a:spcPct val="0"/>
            </a:spcBef>
            <a:spcAft>
              <a:spcPct val="35000"/>
            </a:spcAft>
          </a:pPr>
          <a:endParaRPr lang="en-GB" sz="1600" kern="1200">
            <a:latin typeface="Calibri" pitchFamily="34" charset="0"/>
          </a:endParaRPr>
        </a:p>
      </dsp:txBody>
      <dsp:txXfrm>
        <a:off x="1617409" y="1657424"/>
        <a:ext cx="106968" cy="147245"/>
      </dsp:txXfrm>
    </dsp:sp>
    <dsp:sp modelId="{DA136E2F-23FC-43C3-B6CF-334DD8B01163}">
      <dsp:nvSpPr>
        <dsp:cNvPr id="0" name=""/>
        <dsp:cNvSpPr/>
      </dsp:nvSpPr>
      <dsp:spPr>
        <a:xfrm>
          <a:off x="1561388" y="1853315"/>
          <a:ext cx="649606" cy="649606"/>
        </a:xfrm>
        <a:prstGeom prst="ellipse">
          <a:avLst/>
        </a:prstGeom>
        <a:solidFill>
          <a:schemeClr val="accent1">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355600">
            <a:lnSpc>
              <a:spcPct val="90000"/>
            </a:lnSpc>
            <a:spcBef>
              <a:spcPct val="0"/>
            </a:spcBef>
            <a:spcAft>
              <a:spcPct val="35000"/>
            </a:spcAft>
          </a:pPr>
          <a:r>
            <a:rPr lang="en-GB" sz="800" kern="1200" dirty="0" smtClean="0">
              <a:latin typeface="Calibri" pitchFamily="34" charset="0"/>
            </a:rPr>
            <a:t>Expansion of Market Share</a:t>
          </a:r>
          <a:endParaRPr lang="en-GB" sz="800" kern="1200" dirty="0">
            <a:latin typeface="Calibri" pitchFamily="34" charset="0"/>
          </a:endParaRPr>
        </a:p>
      </dsp:txBody>
      <dsp:txXfrm>
        <a:off x="1656521" y="1948448"/>
        <a:ext cx="459340" cy="459340"/>
      </dsp:txXfrm>
    </dsp:sp>
    <dsp:sp modelId="{0B1FE656-5961-4741-85AF-4EA1C3F85DAA}">
      <dsp:nvSpPr>
        <dsp:cNvPr id="0" name=""/>
        <dsp:cNvSpPr/>
      </dsp:nvSpPr>
      <dsp:spPr>
        <a:xfrm rot="6942857">
          <a:off x="1169916" y="1628995"/>
          <a:ext cx="152811" cy="245407"/>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711200">
            <a:lnSpc>
              <a:spcPct val="90000"/>
            </a:lnSpc>
            <a:spcBef>
              <a:spcPct val="0"/>
            </a:spcBef>
            <a:spcAft>
              <a:spcPct val="35000"/>
            </a:spcAft>
          </a:pPr>
          <a:endParaRPr lang="en-GB" sz="1600" kern="1200">
            <a:latin typeface="Calibri" pitchFamily="34" charset="0"/>
          </a:endParaRPr>
        </a:p>
      </dsp:txBody>
      <dsp:txXfrm rot="10800000">
        <a:off x="1202783" y="1657424"/>
        <a:ext cx="106968" cy="147245"/>
      </dsp:txXfrm>
    </dsp:sp>
    <dsp:sp modelId="{0941ED83-B133-4D0A-AD7F-21792661A91B}">
      <dsp:nvSpPr>
        <dsp:cNvPr id="0" name=""/>
        <dsp:cNvSpPr/>
      </dsp:nvSpPr>
      <dsp:spPr>
        <a:xfrm>
          <a:off x="716165" y="1853315"/>
          <a:ext cx="649606" cy="649606"/>
        </a:xfrm>
        <a:prstGeom prst="ellipse">
          <a:avLst/>
        </a:prstGeom>
        <a:solidFill>
          <a:schemeClr val="accent1">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355600">
            <a:lnSpc>
              <a:spcPct val="90000"/>
            </a:lnSpc>
            <a:spcBef>
              <a:spcPct val="0"/>
            </a:spcBef>
            <a:spcAft>
              <a:spcPct val="35000"/>
            </a:spcAft>
          </a:pPr>
          <a:r>
            <a:rPr lang="en-GB" sz="800" kern="1200" dirty="0" smtClean="0">
              <a:latin typeface="Calibri" pitchFamily="34" charset="0"/>
            </a:rPr>
            <a:t>Service Provisions</a:t>
          </a:r>
          <a:endParaRPr lang="en-GB" sz="800" kern="1200" dirty="0">
            <a:latin typeface="Calibri" pitchFamily="34" charset="0"/>
          </a:endParaRPr>
        </a:p>
      </dsp:txBody>
      <dsp:txXfrm>
        <a:off x="811298" y="1948448"/>
        <a:ext cx="459340" cy="459340"/>
      </dsp:txXfrm>
    </dsp:sp>
    <dsp:sp modelId="{76403B05-6864-4249-94E8-D5D14C9E8D76}">
      <dsp:nvSpPr>
        <dsp:cNvPr id="0" name=""/>
        <dsp:cNvSpPr/>
      </dsp:nvSpPr>
      <dsp:spPr>
        <a:xfrm rot="10028571">
          <a:off x="898999" y="1289276"/>
          <a:ext cx="152811" cy="245407"/>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711200">
            <a:lnSpc>
              <a:spcPct val="90000"/>
            </a:lnSpc>
            <a:spcBef>
              <a:spcPct val="0"/>
            </a:spcBef>
            <a:spcAft>
              <a:spcPct val="35000"/>
            </a:spcAft>
          </a:pPr>
          <a:endParaRPr lang="en-GB" sz="1600" kern="1200">
            <a:latin typeface="Calibri" pitchFamily="34" charset="0"/>
          </a:endParaRPr>
        </a:p>
      </dsp:txBody>
      <dsp:txXfrm rot="10800000">
        <a:off x="944267" y="1333256"/>
        <a:ext cx="106968" cy="147245"/>
      </dsp:txXfrm>
    </dsp:sp>
    <dsp:sp modelId="{AF2EC266-B012-42BB-8483-97B35559780C}">
      <dsp:nvSpPr>
        <dsp:cNvPr id="0" name=""/>
        <dsp:cNvSpPr/>
      </dsp:nvSpPr>
      <dsp:spPr>
        <a:xfrm>
          <a:off x="189178" y="1192493"/>
          <a:ext cx="649606" cy="649606"/>
        </a:xfrm>
        <a:prstGeom prst="ellipse">
          <a:avLst/>
        </a:prstGeom>
        <a:solidFill>
          <a:schemeClr val="accent1">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311150">
            <a:lnSpc>
              <a:spcPct val="90000"/>
            </a:lnSpc>
            <a:spcBef>
              <a:spcPct val="0"/>
            </a:spcBef>
            <a:spcAft>
              <a:spcPct val="35000"/>
            </a:spcAft>
          </a:pPr>
          <a:r>
            <a:rPr lang="en-GB" sz="700" kern="1200" dirty="0" smtClean="0">
              <a:latin typeface="Calibri" pitchFamily="34" charset="0"/>
            </a:rPr>
            <a:t>Relationships with other Businesses</a:t>
          </a:r>
          <a:endParaRPr lang="en-GB" sz="700" kern="1200" dirty="0">
            <a:latin typeface="Calibri" pitchFamily="34" charset="0"/>
          </a:endParaRPr>
        </a:p>
      </dsp:txBody>
      <dsp:txXfrm>
        <a:off x="284311" y="1287626"/>
        <a:ext cx="459340" cy="459340"/>
      </dsp:txXfrm>
    </dsp:sp>
    <dsp:sp modelId="{983F122A-2032-494E-85F5-452ADD2436E7}">
      <dsp:nvSpPr>
        <dsp:cNvPr id="0" name=""/>
        <dsp:cNvSpPr/>
      </dsp:nvSpPr>
      <dsp:spPr>
        <a:xfrm rot="13114286">
          <a:off x="995688" y="865653"/>
          <a:ext cx="152811" cy="245407"/>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711200">
            <a:lnSpc>
              <a:spcPct val="90000"/>
            </a:lnSpc>
            <a:spcBef>
              <a:spcPct val="0"/>
            </a:spcBef>
            <a:spcAft>
              <a:spcPct val="35000"/>
            </a:spcAft>
          </a:pPr>
          <a:endParaRPr lang="en-GB" sz="1600" kern="1200">
            <a:latin typeface="Calibri" pitchFamily="34" charset="0"/>
          </a:endParaRPr>
        </a:p>
      </dsp:txBody>
      <dsp:txXfrm rot="10800000">
        <a:off x="1036530" y="929025"/>
        <a:ext cx="106968" cy="147245"/>
      </dsp:txXfrm>
    </dsp:sp>
    <dsp:sp modelId="{E109E895-89A1-423F-AE45-BA305487457C}">
      <dsp:nvSpPr>
        <dsp:cNvPr id="0" name=""/>
        <dsp:cNvSpPr/>
      </dsp:nvSpPr>
      <dsp:spPr>
        <a:xfrm>
          <a:off x="377257" y="368462"/>
          <a:ext cx="649606" cy="649606"/>
        </a:xfrm>
        <a:prstGeom prst="ellipse">
          <a:avLst/>
        </a:prstGeom>
        <a:solidFill>
          <a:schemeClr val="accent1">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400050">
            <a:lnSpc>
              <a:spcPct val="90000"/>
            </a:lnSpc>
            <a:spcBef>
              <a:spcPct val="0"/>
            </a:spcBef>
            <a:spcAft>
              <a:spcPct val="35000"/>
            </a:spcAft>
          </a:pPr>
          <a:r>
            <a:rPr lang="en-GB" sz="900" kern="1200" dirty="0" smtClean="0">
              <a:latin typeface="Calibri" pitchFamily="34" charset="0"/>
            </a:rPr>
            <a:t>Growth</a:t>
          </a:r>
          <a:endParaRPr lang="en-GB" sz="900" kern="1200" dirty="0">
            <a:latin typeface="Calibri" pitchFamily="34" charset="0"/>
          </a:endParaRPr>
        </a:p>
      </dsp:txBody>
      <dsp:txXfrm>
        <a:off x="472390" y="463595"/>
        <a:ext cx="459340" cy="459340"/>
      </dsp:txXfrm>
    </dsp:sp>
  </dsp:spTree>
</dsp:drawing>
</file>

<file path=ppt/diagrams/layout1.xml><?xml version="1.0" encoding="utf-8"?>
<dgm:layoutDef xmlns:dgm="http://schemas.openxmlformats.org/drawingml/2006/diagram" xmlns:a="http://schemas.openxmlformats.org/drawingml/2006/main" uniqueId="urn:microsoft.com/office/officeart/2005/8/layout/radial5">
  <dgm:title val=""/>
  <dgm:desc val=""/>
  <dgm:catLst>
    <dgm:cat type="relationship" pri="23000"/>
    <dgm:cat type="cycle" pri="1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alg type="cycle">
          <dgm:param type="stAng" val="0"/>
          <dgm:param type="spanAng" val="360"/>
          <dgm:param type="ctrShpMap" val="fNode"/>
        </dgm:alg>
      </dgm:if>
      <dgm:else name="Name3">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parTrans" refType="w" refFor="ch" refForName="centerShape" fact="0.4"/>
      <dgm:constr type="w" for="ch" forName="node" refType="w" refFor="ch" refForName="centerShape" op="equ" fact="1.25"/>
      <dgm:constr type="sp" refType="w" refFor="ch" refForName="centerShape" op="equ" fact="0.4"/>
      <dgm:constr type="sibSp" refType="w" refFor="ch" refForName="node" fact="0.3"/>
      <dgm:constr type="primFontSz" for="ch" forName="centerShape" val="65"/>
      <dgm:constr type="primFontSz" for="des" forName="node" op="equ" val="65"/>
      <dgm:constr type="primFontSz" for="des" forName="node" refType="primFontSz" refFor="ch" refForName="centerShape" op="lte"/>
      <dgm:constr type="primFontSz" for="des" forName="connectorText" op="equ" val="55"/>
      <dgm:constr type="primFontSz" for="des" forName="connectorText" refType="primFontSz" refFor="ch" refForName="centerShape" op="lte" fact="0.8"/>
      <dgm:constr type="primFontSz" for="des" forName="connectorText" refType="primFontSz" refFor="des" refForName="node" op="lte"/>
    </dgm:constrLst>
    <dgm:choose name="Name4">
      <dgm:if name="Name5" axis="ch ch" ptType="node node" st="1 1" cnt="1 0" func="cnt" op="lte" val="6">
        <dgm:ruleLst>
          <dgm:rule type="w" for="ch" forName="node" val="NaN" fact="1" max="NaN"/>
        </dgm:ruleLst>
      </dgm:if>
      <dgm:if name="Name6" axis="ch ch" ptType="node node" st="1 1" cnt="1 0" func="cnt" op="lte" val="8">
        <dgm:ruleLst>
          <dgm:rule type="w" for="ch" forName="node" val="NaN" fact="0.9" max="NaN"/>
        </dgm:ruleLst>
      </dgm:if>
      <dgm:if name="Name7" axis="ch ch" ptType="node node" st="1 1" cnt="1 0" func="cnt" op="lte" val="10">
        <dgm:ruleLst>
          <dgm:rule type="w" for="ch" forName="node" val="NaN" fact="0.8" max="NaN"/>
        </dgm:ruleLst>
      </dgm:if>
      <dgm:if name="Name8" axis="ch ch" ptType="node node" st="1 1" cnt="1 0" func="cnt" op="lte" val="12">
        <dgm:ruleLst>
          <dgm:rule type="w" for="ch" forName="node" val="NaN" fact="0.7" max="NaN"/>
        </dgm:ruleLst>
      </dgm:if>
      <dgm:if name="Name9" axis="ch ch" ptType="node node" st="1 1" cnt="1 0" func="cnt" op="lte" val="14">
        <dgm:ruleLst>
          <dgm:rule type="w" for="ch" forName="node" val="NaN" fact="0.6" max="NaN"/>
        </dgm:ruleLst>
      </dgm:if>
      <dgm:else name="Name10">
        <dgm:ruleLst>
          <dgm:rule type="w" for="ch" forName="node" val="NaN" fact="0.5" max="NaN"/>
        </dgm:ruleLst>
      </dgm:else>
    </dgm:choose>
    <dgm:forEach name="Name11"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12" axis="ch">
        <dgm:forEach name="Name13" axis="self" ptType="parTrans">
          <dgm:layoutNode name="parTrans" styleLbl="sibTrans2D1">
            <dgm:alg type="conn">
              <dgm:param type="begPts" val="auto"/>
              <dgm:param type="endPts" val="auto"/>
            </dgm:alg>
            <dgm:shape xmlns:r="http://schemas.openxmlformats.org/officeDocument/2006/relationships" type="conn" r:blip="">
              <dgm:adjLst/>
            </dgm:shape>
            <dgm:presOf axis="self"/>
            <dgm:constrLst>
              <dgm:constr type="h" refType="w" fact="0.85"/>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name="Name14"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w" val="INF" fact="NaN" max="NaN"/>
              <dgm:rule type="primFontSz" val="5" fact="NaN" max="NaN"/>
            </dgm:ruleLst>
          </dgm:layoutNode>
        </dgm:forEach>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A7D5D17-E26D-48C0-ABBE-02DD17B4B371}" type="datetimeFigureOut">
              <a:rPr lang="en-GB" smtClean="0"/>
              <a:pPr/>
              <a:t>28/05/2014</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DB08C53-0E3E-45BB-9829-ED508BA3AF5A}" type="slidenum">
              <a:rPr lang="en-GB" smtClean="0"/>
              <a:pPr/>
              <a:t>‹#›</a:t>
            </a:fld>
            <a:endParaRPr lang="en-GB"/>
          </a:p>
        </p:txBody>
      </p:sp>
    </p:spTree>
    <p:extLst>
      <p:ext uri="{BB962C8B-B14F-4D97-AF65-F5344CB8AC3E}">
        <p14:creationId xmlns:p14="http://schemas.microsoft.com/office/powerpoint/2010/main" val="333689915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5DB08C53-0E3E-45BB-9829-ED508BA3AF5A}" type="slidenum">
              <a:rPr lang="en-GB" smtClean="0"/>
              <a:pPr/>
              <a:t>1</a:t>
            </a:fld>
            <a:endParaRPr lang="en-GB"/>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pPr>
              <a:defRPr/>
            </a:pPr>
            <a:fld id="{E6C00DB4-E585-43D3-9A29-E1C42556C769}" type="slidenum">
              <a:rPr lang="en-GB" smtClean="0"/>
              <a:pPr>
                <a:defRPr/>
              </a:pPr>
              <a:t>11</a:t>
            </a:fld>
            <a:endParaRPr lang="en-GB"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pPr>
              <a:defRPr/>
            </a:pPr>
            <a:fld id="{E6C00DB4-E585-43D3-9A29-E1C42556C769}" type="slidenum">
              <a:rPr lang="en-GB" smtClean="0"/>
              <a:pPr>
                <a:defRPr/>
              </a:pPr>
              <a:t>12</a:t>
            </a:fld>
            <a:endParaRPr lang="en-GB"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pPr>
              <a:defRPr/>
            </a:pPr>
            <a:fld id="{E6C00DB4-E585-43D3-9A29-E1C42556C769}" type="slidenum">
              <a:rPr lang="en-GB" smtClean="0"/>
              <a:pPr>
                <a:defRPr/>
              </a:pPr>
              <a:t>13</a:t>
            </a:fld>
            <a:endParaRPr lang="en-GB"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pPr>
              <a:defRPr/>
            </a:pPr>
            <a:fld id="{E6C00DB4-E585-43D3-9A29-E1C42556C769}" type="slidenum">
              <a:rPr lang="en-GB" smtClean="0"/>
              <a:pPr>
                <a:defRPr/>
              </a:pPr>
              <a:t>14</a:t>
            </a:fld>
            <a:endParaRPr lang="en-GB"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pPr>
              <a:defRPr/>
            </a:pPr>
            <a:fld id="{E6C00DB4-E585-43D3-9A29-E1C42556C769}" type="slidenum">
              <a:rPr lang="en-GB" smtClean="0"/>
              <a:pPr>
                <a:defRPr/>
              </a:pPr>
              <a:t>15</a:t>
            </a:fld>
            <a:endParaRPr lang="en-GB"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pPr>
              <a:defRPr/>
            </a:pPr>
            <a:fld id="{E6C00DB4-E585-43D3-9A29-E1C42556C769}" type="slidenum">
              <a:rPr lang="en-GB" smtClean="0"/>
              <a:pPr>
                <a:defRPr/>
              </a:pPr>
              <a:t>16</a:t>
            </a:fld>
            <a:endParaRPr lang="en-GB"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pPr>
              <a:defRPr/>
            </a:pPr>
            <a:fld id="{E6C00DB4-E585-43D3-9A29-E1C42556C769}" type="slidenum">
              <a:rPr lang="en-GB" smtClean="0"/>
              <a:pPr>
                <a:defRPr/>
              </a:pPr>
              <a:t>17</a:t>
            </a:fld>
            <a:endParaRPr lang="en-GB"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pPr>
              <a:defRPr/>
            </a:pPr>
            <a:fld id="{E6C00DB4-E585-43D3-9A29-E1C42556C769}" type="slidenum">
              <a:rPr lang="en-GB" smtClean="0"/>
              <a:pPr>
                <a:defRPr/>
              </a:pPr>
              <a:t>18</a:t>
            </a:fld>
            <a:endParaRPr lang="en-GB"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pPr>
              <a:defRPr/>
            </a:pPr>
            <a:fld id="{E6C00DB4-E585-43D3-9A29-E1C42556C769}" type="slidenum">
              <a:rPr lang="en-GB" smtClean="0"/>
              <a:pPr>
                <a:defRPr/>
              </a:pPr>
              <a:t>19</a:t>
            </a:fld>
            <a:endParaRPr lang="en-GB"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pPr>
              <a:defRPr/>
            </a:pPr>
            <a:fld id="{E6C00DB4-E585-43D3-9A29-E1C42556C769}" type="slidenum">
              <a:rPr lang="en-GB" smtClean="0"/>
              <a:pPr>
                <a:defRPr/>
              </a:pPr>
              <a:t>20</a:t>
            </a:fld>
            <a:endParaRPr lang="en-GB"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DB08C53-0E3E-45BB-9829-ED508BA3AF5A}" type="slidenum">
              <a:rPr lang="en-GB" smtClean="0"/>
              <a:pPr/>
              <a:t>3</a:t>
            </a:fld>
            <a:endParaRPr lang="en-GB"/>
          </a:p>
        </p:txBody>
      </p:sp>
    </p:spTree>
    <p:extLst>
      <p:ext uri="{BB962C8B-B14F-4D97-AF65-F5344CB8AC3E}">
        <p14:creationId xmlns:p14="http://schemas.microsoft.com/office/powerpoint/2010/main" val="21761546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pPr>
              <a:defRPr/>
            </a:pPr>
            <a:fld id="{E6C00DB4-E585-43D3-9A29-E1C42556C769}" type="slidenum">
              <a:rPr lang="en-GB" smtClean="0"/>
              <a:pPr>
                <a:defRPr/>
              </a:pPr>
              <a:t>21</a:t>
            </a:fld>
            <a:endParaRPr lang="en-GB" dirty="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pPr>
              <a:defRPr/>
            </a:pPr>
            <a:fld id="{E6C00DB4-E585-43D3-9A29-E1C42556C769}" type="slidenum">
              <a:rPr lang="en-GB" smtClean="0"/>
              <a:pPr>
                <a:defRPr/>
              </a:pPr>
              <a:t>22</a:t>
            </a:fld>
            <a:endParaRPr lang="en-GB" dirty="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pPr>
              <a:defRPr/>
            </a:pPr>
            <a:fld id="{E6C00DB4-E585-43D3-9A29-E1C42556C769}" type="slidenum">
              <a:rPr lang="en-GB" smtClean="0"/>
              <a:pPr>
                <a:defRPr/>
              </a:pPr>
              <a:t>23</a:t>
            </a:fld>
            <a:endParaRPr lang="en-GB" dirty="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pPr>
              <a:defRPr/>
            </a:pPr>
            <a:fld id="{E6C00DB4-E585-43D3-9A29-E1C42556C769}" type="slidenum">
              <a:rPr lang="en-GB" smtClean="0"/>
              <a:pPr>
                <a:defRPr/>
              </a:pPr>
              <a:t>24</a:t>
            </a:fld>
            <a:endParaRPr lang="en-GB" dirty="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pPr>
              <a:defRPr/>
            </a:pPr>
            <a:fld id="{E6C00DB4-E585-43D3-9A29-E1C42556C769}" type="slidenum">
              <a:rPr lang="en-GB" smtClean="0"/>
              <a:pPr>
                <a:defRPr/>
              </a:pPr>
              <a:t>25</a:t>
            </a:fld>
            <a:endParaRPr lang="en-GB" dirty="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pPr>
              <a:defRPr/>
            </a:pPr>
            <a:fld id="{E6C00DB4-E585-43D3-9A29-E1C42556C769}" type="slidenum">
              <a:rPr lang="en-GB" smtClean="0"/>
              <a:pPr>
                <a:defRPr/>
              </a:pPr>
              <a:t>26</a:t>
            </a:fld>
            <a:endParaRPr lang="en-GB" dirty="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pPr>
              <a:defRPr/>
            </a:pPr>
            <a:fld id="{E6C00DB4-E585-43D3-9A29-E1C42556C769}" type="slidenum">
              <a:rPr lang="en-GB" smtClean="0"/>
              <a:pPr>
                <a:defRPr/>
              </a:pPr>
              <a:t>27</a:t>
            </a:fld>
            <a:endParaRPr lang="en-GB" dirty="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pPr>
              <a:defRPr/>
            </a:pPr>
            <a:fld id="{E6C00DB4-E585-43D3-9A29-E1C42556C769}" type="slidenum">
              <a:rPr lang="en-GB" smtClean="0"/>
              <a:pPr>
                <a:defRPr/>
              </a:pPr>
              <a:t>28</a:t>
            </a:fld>
            <a:endParaRPr lang="en-GB" dirty="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pPr>
              <a:defRPr/>
            </a:pPr>
            <a:fld id="{E6C00DB4-E585-43D3-9A29-E1C42556C769}" type="slidenum">
              <a:rPr lang="en-GB" smtClean="0"/>
              <a:pPr>
                <a:defRPr/>
              </a:pPr>
              <a:t>29</a:t>
            </a:fld>
            <a:endParaRPr lang="en-GB" dirty="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pPr>
              <a:defRPr/>
            </a:pPr>
            <a:fld id="{E6C00DB4-E585-43D3-9A29-E1C42556C769}" type="slidenum">
              <a:rPr lang="en-GB" smtClean="0"/>
              <a:pPr>
                <a:defRPr/>
              </a:pPr>
              <a:t>30</a:t>
            </a:fld>
            <a:endParaRPr lang="en-GB"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pPr>
              <a:defRPr/>
            </a:pPr>
            <a:fld id="{E6C00DB4-E585-43D3-9A29-E1C42556C769}" type="slidenum">
              <a:rPr lang="en-GB" smtClean="0"/>
              <a:pPr>
                <a:defRPr/>
              </a:pPr>
              <a:t>4</a:t>
            </a:fld>
            <a:endParaRPr lang="en-GB" dirty="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pPr>
              <a:defRPr/>
            </a:pPr>
            <a:fld id="{E6C00DB4-E585-43D3-9A29-E1C42556C769}" type="slidenum">
              <a:rPr lang="en-GB" smtClean="0"/>
              <a:pPr>
                <a:defRPr/>
              </a:pPr>
              <a:t>31</a:t>
            </a:fld>
            <a:endParaRPr lang="en-GB" dirty="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pPr>
              <a:defRPr/>
            </a:pPr>
            <a:fld id="{E6C00DB4-E585-43D3-9A29-E1C42556C769}" type="slidenum">
              <a:rPr lang="en-GB" smtClean="0"/>
              <a:pPr>
                <a:defRPr/>
              </a:pPr>
              <a:t>32</a:t>
            </a:fld>
            <a:endParaRPr lang="en-GB" dirty="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pPr>
              <a:defRPr/>
            </a:pPr>
            <a:fld id="{E6C00DB4-E585-43D3-9A29-E1C42556C769}" type="slidenum">
              <a:rPr lang="en-GB" smtClean="0"/>
              <a:pPr>
                <a:defRPr/>
              </a:pPr>
              <a:t>33</a:t>
            </a:fld>
            <a:endParaRPr lang="en-GB" dirty="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pPr>
              <a:defRPr/>
            </a:pPr>
            <a:fld id="{E6C00DB4-E585-43D3-9A29-E1C42556C769}" type="slidenum">
              <a:rPr lang="en-GB" smtClean="0"/>
              <a:pPr>
                <a:defRPr/>
              </a:pPr>
              <a:t>34</a:t>
            </a:fld>
            <a:endParaRPr lang="en-GB" dirty="0"/>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pPr>
              <a:defRPr/>
            </a:pPr>
            <a:fld id="{E6C00DB4-E585-43D3-9A29-E1C42556C769}" type="slidenum">
              <a:rPr lang="en-GB" smtClean="0"/>
              <a:pPr>
                <a:defRPr/>
              </a:pPr>
              <a:t>35</a:t>
            </a:fld>
            <a:endParaRPr lang="en-GB" dirty="0"/>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pPr>
              <a:defRPr/>
            </a:pPr>
            <a:fld id="{E6C00DB4-E585-43D3-9A29-E1C42556C769}" type="slidenum">
              <a:rPr lang="en-GB" smtClean="0"/>
              <a:pPr>
                <a:defRPr/>
              </a:pPr>
              <a:t>38</a:t>
            </a:fld>
            <a:endParaRPr lang="en-GB" dirty="0"/>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pPr>
              <a:defRPr/>
            </a:pPr>
            <a:fld id="{E6C00DB4-E585-43D3-9A29-E1C42556C769}" type="slidenum">
              <a:rPr lang="en-GB" smtClean="0"/>
              <a:pPr>
                <a:defRPr/>
              </a:pPr>
              <a:t>39</a:t>
            </a:fld>
            <a:endParaRPr lang="en-GB" dirty="0"/>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pPr>
              <a:defRPr/>
            </a:pPr>
            <a:fld id="{E6C00DB4-E585-43D3-9A29-E1C42556C769}" type="slidenum">
              <a:rPr lang="en-GB" smtClean="0"/>
              <a:pPr>
                <a:defRPr/>
              </a:pPr>
              <a:t>40</a:t>
            </a:fld>
            <a:endParaRPr lang="en-GB" dirty="0"/>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pPr>
              <a:defRPr/>
            </a:pPr>
            <a:fld id="{E6C00DB4-E585-43D3-9A29-E1C42556C769}" type="slidenum">
              <a:rPr lang="en-GB" smtClean="0"/>
              <a:pPr>
                <a:defRPr/>
              </a:pPr>
              <a:t>41</a:t>
            </a:fld>
            <a:endParaRPr lang="en-GB" dirty="0"/>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pPr>
              <a:defRPr/>
            </a:pPr>
            <a:fld id="{E6C00DB4-E585-43D3-9A29-E1C42556C769}" type="slidenum">
              <a:rPr lang="en-GB" smtClean="0"/>
              <a:pPr>
                <a:defRPr/>
              </a:pPr>
              <a:t>42</a:t>
            </a:fld>
            <a:endParaRPr lang="en-GB"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pPr>
              <a:defRPr/>
            </a:pPr>
            <a:fld id="{E6C00DB4-E585-43D3-9A29-E1C42556C769}" type="slidenum">
              <a:rPr lang="en-GB" smtClean="0"/>
              <a:pPr>
                <a:defRPr/>
              </a:pPr>
              <a:t>5</a:t>
            </a:fld>
            <a:endParaRPr lang="en-GB" dirty="0"/>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pPr>
              <a:defRPr/>
            </a:pPr>
            <a:fld id="{E6C00DB4-E585-43D3-9A29-E1C42556C769}" type="slidenum">
              <a:rPr lang="en-GB" smtClean="0"/>
              <a:pPr>
                <a:defRPr/>
              </a:pPr>
              <a:t>43</a:t>
            </a:fld>
            <a:endParaRPr lang="en-GB" dirty="0"/>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pPr>
              <a:defRPr/>
            </a:pPr>
            <a:fld id="{E6C00DB4-E585-43D3-9A29-E1C42556C769}" type="slidenum">
              <a:rPr lang="en-GB" smtClean="0"/>
              <a:pPr>
                <a:defRPr/>
              </a:pPr>
              <a:t>44</a:t>
            </a:fld>
            <a:endParaRPr lang="en-GB" dirty="0"/>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pPr>
              <a:defRPr/>
            </a:pPr>
            <a:fld id="{E6C00DB4-E585-43D3-9A29-E1C42556C769}" type="slidenum">
              <a:rPr lang="en-GB" smtClean="0"/>
              <a:pPr>
                <a:defRPr/>
              </a:pPr>
              <a:t>45</a:t>
            </a:fld>
            <a:endParaRPr lang="en-GB" dirty="0"/>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pPr>
              <a:defRPr/>
            </a:pPr>
            <a:fld id="{E6C00DB4-E585-43D3-9A29-E1C42556C769}" type="slidenum">
              <a:rPr lang="en-GB" smtClean="0"/>
              <a:pPr>
                <a:defRPr/>
              </a:pPr>
              <a:t>46</a:t>
            </a:fld>
            <a:endParaRPr lang="en-GB" dirty="0"/>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pPr>
              <a:defRPr/>
            </a:pPr>
            <a:fld id="{E6C00DB4-E585-43D3-9A29-E1C42556C769}" type="slidenum">
              <a:rPr lang="en-GB" smtClean="0"/>
              <a:pPr>
                <a:defRPr/>
              </a:pPr>
              <a:t>47</a:t>
            </a:fld>
            <a:endParaRPr lang="en-GB" dirty="0"/>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pPr>
              <a:defRPr/>
            </a:pPr>
            <a:fld id="{E6C00DB4-E585-43D3-9A29-E1C42556C769}" type="slidenum">
              <a:rPr lang="en-GB" smtClean="0"/>
              <a:pPr>
                <a:defRPr/>
              </a:pPr>
              <a:t>48</a:t>
            </a:fld>
            <a:endParaRPr lang="en-GB" dirty="0"/>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pPr>
              <a:defRPr/>
            </a:pPr>
            <a:fld id="{E6C00DB4-E585-43D3-9A29-E1C42556C769}" type="slidenum">
              <a:rPr lang="en-GB" smtClean="0"/>
              <a:pPr>
                <a:defRPr/>
              </a:pPr>
              <a:t>49</a:t>
            </a:fld>
            <a:endParaRPr lang="en-GB"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pPr>
              <a:defRPr/>
            </a:pPr>
            <a:fld id="{E6C00DB4-E585-43D3-9A29-E1C42556C769}" type="slidenum">
              <a:rPr lang="en-GB" smtClean="0"/>
              <a:pPr>
                <a:defRPr/>
              </a:pPr>
              <a:t>6</a:t>
            </a:fld>
            <a:endParaRPr lang="en-GB"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pPr>
              <a:defRPr/>
            </a:pPr>
            <a:fld id="{E6C00DB4-E585-43D3-9A29-E1C42556C769}" type="slidenum">
              <a:rPr lang="en-GB" smtClean="0"/>
              <a:pPr>
                <a:defRPr/>
              </a:pPr>
              <a:t>7</a:t>
            </a:fld>
            <a:endParaRPr lang="en-GB"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pPr>
              <a:defRPr/>
            </a:pPr>
            <a:fld id="{E6C00DB4-E585-43D3-9A29-E1C42556C769}" type="slidenum">
              <a:rPr lang="en-GB" smtClean="0"/>
              <a:pPr>
                <a:defRPr/>
              </a:pPr>
              <a:t>8</a:t>
            </a:fld>
            <a:endParaRPr lang="en-GB"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pPr>
              <a:defRPr/>
            </a:pPr>
            <a:fld id="{E6C00DB4-E585-43D3-9A29-E1C42556C769}" type="slidenum">
              <a:rPr lang="en-GB" smtClean="0"/>
              <a:pPr>
                <a:defRPr/>
              </a:pPr>
              <a:t>9</a:t>
            </a:fld>
            <a:endParaRPr lang="en-GB"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pPr>
              <a:defRPr/>
            </a:pPr>
            <a:fld id="{E6C00DB4-E585-43D3-9A29-E1C42556C769}" type="slidenum">
              <a:rPr lang="en-GB" smtClean="0"/>
              <a:pPr>
                <a:defRPr/>
              </a:pPr>
              <a:t>10</a:t>
            </a:fld>
            <a:endParaRPr lang="en-GB" dirty="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8" Type="http://schemas.openxmlformats.org/officeDocument/2006/relationships/slide" Target="../slides/slide36.xml"/><Relationship Id="rId13" Type="http://schemas.openxmlformats.org/officeDocument/2006/relationships/slide" Target="../slides/slide49.xml"/><Relationship Id="rId3" Type="http://schemas.openxmlformats.org/officeDocument/2006/relationships/slide" Target="../slides/slide2.xml"/><Relationship Id="rId7" Type="http://schemas.openxmlformats.org/officeDocument/2006/relationships/slide" Target="../slides/slide7.xml"/><Relationship Id="rId12" Type="http://schemas.openxmlformats.org/officeDocument/2006/relationships/slide" Target="../slides/slide47.xml"/><Relationship Id="rId2" Type="http://schemas.openxmlformats.org/officeDocument/2006/relationships/slide" Target="../slides/slide3.xml"/><Relationship Id="rId1" Type="http://schemas.openxmlformats.org/officeDocument/2006/relationships/slideMaster" Target="../slideMasters/slideMaster1.xml"/><Relationship Id="rId6" Type="http://schemas.openxmlformats.org/officeDocument/2006/relationships/slide" Target="../slides/slide6.xml"/><Relationship Id="rId11" Type="http://schemas.openxmlformats.org/officeDocument/2006/relationships/slide" Target="../slides/slide46.xml"/><Relationship Id="rId5" Type="http://schemas.openxmlformats.org/officeDocument/2006/relationships/slide" Target="../slides/slide4.xml"/><Relationship Id="rId10" Type="http://schemas.openxmlformats.org/officeDocument/2006/relationships/slide" Target="../slides/slide38.xml"/><Relationship Id="rId4" Type="http://schemas.openxmlformats.org/officeDocument/2006/relationships/slide" Target="../slides/slide51.xml"/><Relationship Id="rId9" Type="http://schemas.openxmlformats.org/officeDocument/2006/relationships/slide" Target="../slides/slide37.xml"/><Relationship Id="rId14" Type="http://schemas.openxmlformats.org/officeDocument/2006/relationships/slide" Target="../slides/slide50.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a:xfrm>
            <a:off x="6727032" y="6453336"/>
            <a:ext cx="1920240" cy="320368"/>
          </a:xfrm>
        </p:spPr>
        <p:txBody>
          <a:bodyPr/>
          <a:lstStyle>
            <a:lvl1pPr>
              <a:defRPr>
                <a:solidFill>
                  <a:srgbClr val="FFFFFF"/>
                </a:solidFill>
              </a:defRPr>
            </a:lvl1pPr>
            <a:extLst/>
          </a:lstStyle>
          <a:p>
            <a:pPr algn="ctr"/>
            <a:fld id="{23214344-8236-4B1F-A3DF-DA24BB3EAD55}" type="datetimeFigureOut">
              <a:rPr lang="en-GB" smtClean="0"/>
              <a:pPr algn="ctr"/>
              <a:t>28/05/2014</a:t>
            </a:fld>
            <a:endParaRPr lang="en-GB" dirty="0"/>
          </a:p>
        </p:txBody>
      </p:sp>
      <p:sp>
        <p:nvSpPr>
          <p:cNvPr id="19" name="Footer Placeholder 18"/>
          <p:cNvSpPr>
            <a:spLocks noGrp="1"/>
          </p:cNvSpPr>
          <p:nvPr>
            <p:ph type="ftr" sz="quarter" idx="11"/>
          </p:nvPr>
        </p:nvSpPr>
        <p:spPr>
          <a:xfrm>
            <a:off x="3707904" y="6453336"/>
            <a:ext cx="3022849" cy="319733"/>
          </a:xfrm>
        </p:spPr>
        <p:txBody>
          <a:bodyPr/>
          <a:lstStyle>
            <a:lvl1pPr>
              <a:defRPr>
                <a:solidFill>
                  <a:schemeClr val="accent1">
                    <a:tint val="20000"/>
                  </a:schemeClr>
                </a:solidFill>
              </a:defRPr>
            </a:lvl1pPr>
            <a:extLst/>
          </a:lstStyle>
          <a:p>
            <a:r>
              <a:rPr lang="en-GB" dirty="0" smtClean="0"/>
              <a:t>Unit  09 – Computer Network Systems</a:t>
            </a:r>
            <a:endParaRPr lang="en-GB" dirty="0"/>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6C42A4F3-54E0-43BF-809D-8D7D84B5BC65}" type="slidenum">
              <a:rPr lang="en-GB" smtClean="0"/>
              <a:pPr/>
              <a:t>‹#›</a:t>
            </a:fld>
            <a:endParaRPr lang="en-GB"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23214344-8236-4B1F-A3DF-DA24BB3EAD55}" type="datetimeFigureOut">
              <a:rPr lang="en-GB" smtClean="0"/>
              <a:pPr/>
              <a:t>28/05/2014</a:t>
            </a:fld>
            <a:endParaRPr lang="en-GB"/>
          </a:p>
        </p:txBody>
      </p:sp>
      <p:sp>
        <p:nvSpPr>
          <p:cNvPr id="5" name="Footer Placeholder 4"/>
          <p:cNvSpPr>
            <a:spLocks noGrp="1"/>
          </p:cNvSpPr>
          <p:nvPr>
            <p:ph type="ftr" sz="quarter" idx="11"/>
          </p:nvPr>
        </p:nvSpPr>
        <p:spPr/>
        <p:txBody>
          <a:bodyPr/>
          <a:lstStyle>
            <a:extLst/>
          </a:lstStyle>
          <a:p>
            <a:endParaRPr lang="en-GB"/>
          </a:p>
        </p:txBody>
      </p:sp>
      <p:sp>
        <p:nvSpPr>
          <p:cNvPr id="6" name="Slide Number Placeholder 5"/>
          <p:cNvSpPr>
            <a:spLocks noGrp="1"/>
          </p:cNvSpPr>
          <p:nvPr>
            <p:ph type="sldNum" sz="quarter" idx="12"/>
          </p:nvPr>
        </p:nvSpPr>
        <p:spPr/>
        <p:txBody>
          <a:bodyPr/>
          <a:lstStyle>
            <a:extLst/>
          </a:lstStyle>
          <a:p>
            <a:fld id="{8F1201DD-DA1B-4B07-90AE-AA0AC650B466}" type="slidenum">
              <a:rPr lang="en-GB" smtClean="0"/>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23214344-8236-4B1F-A3DF-DA24BB3EAD55}" type="datetimeFigureOut">
              <a:rPr lang="en-GB" smtClean="0"/>
              <a:pPr/>
              <a:t>28/05/2014</a:t>
            </a:fld>
            <a:endParaRPr lang="en-GB"/>
          </a:p>
        </p:txBody>
      </p:sp>
      <p:sp>
        <p:nvSpPr>
          <p:cNvPr id="5" name="Footer Placeholder 4"/>
          <p:cNvSpPr>
            <a:spLocks noGrp="1"/>
          </p:cNvSpPr>
          <p:nvPr>
            <p:ph type="ftr" sz="quarter" idx="11"/>
          </p:nvPr>
        </p:nvSpPr>
        <p:spPr/>
        <p:txBody>
          <a:bodyPr/>
          <a:lstStyle>
            <a:extLst/>
          </a:lstStyle>
          <a:p>
            <a:endParaRPr lang="en-GB"/>
          </a:p>
        </p:txBody>
      </p:sp>
      <p:sp>
        <p:nvSpPr>
          <p:cNvPr id="6" name="Slide Number Placeholder 5"/>
          <p:cNvSpPr>
            <a:spLocks noGrp="1"/>
          </p:cNvSpPr>
          <p:nvPr>
            <p:ph type="sldNum" sz="quarter" idx="12"/>
          </p:nvPr>
        </p:nvSpPr>
        <p:spPr/>
        <p:txBody>
          <a:bodyPr/>
          <a:lstStyle>
            <a:extLst/>
          </a:lstStyle>
          <a:p>
            <a:fld id="{8F1201DD-DA1B-4B07-90AE-AA0AC650B466}" type="slidenum">
              <a:rPr lang="en-GB" smtClean="0"/>
              <a:pPr/>
              <a:t>‹#›</a:t>
            </a:fld>
            <a:endParaRPr lang="en-GB"/>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AndTx">
  <p:cSld name="Title, Content and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4"/>
            <a:ext cx="8229600" cy="928694"/>
          </a:xfrm>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142984"/>
            <a:ext cx="4038600" cy="45339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648200" y="1142984"/>
            <a:ext cx="4038600" cy="45339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178374366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251520" y="1207293"/>
            <a:ext cx="8712968" cy="5030019"/>
          </a:xfrm>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Title 6"/>
          <p:cNvSpPr>
            <a:spLocks noGrp="1"/>
          </p:cNvSpPr>
          <p:nvPr>
            <p:ph type="title"/>
          </p:nvPr>
        </p:nvSpPr>
        <p:spPr>
          <a:xfrm>
            <a:off x="230832" y="116632"/>
            <a:ext cx="8733656" cy="936104"/>
          </a:xfrm>
        </p:spPr>
        <p:txBody>
          <a:bodyPr rtlCol="0">
            <a:normAutofit/>
          </a:bodyPr>
          <a:lstStyle>
            <a:lvl1pPr>
              <a:defRPr sz="4000"/>
            </a:lvl1pPr>
            <a:extLst/>
          </a:lstStyle>
          <a:p>
            <a:r>
              <a:rPr kumimoji="0" lang="en-US" dirty="0" smtClean="0"/>
              <a:t>Click to edit Master title style</a:t>
            </a:r>
            <a:endParaRPr kumimoji="0" lang="en-US" dirty="0"/>
          </a:p>
        </p:txBody>
      </p:sp>
      <p:sp>
        <p:nvSpPr>
          <p:cNvPr id="8" name="Round Same Side Corner Rectangle 7">
            <a:hlinkClick r:id="rId2" action="ppaction://hlinksldjump"/>
          </p:cNvPr>
          <p:cNvSpPr/>
          <p:nvPr userDrawn="1"/>
        </p:nvSpPr>
        <p:spPr>
          <a:xfrm>
            <a:off x="35496" y="6571393"/>
            <a:ext cx="792088" cy="28518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pPr algn="ctr"/>
            <a:r>
              <a:rPr lang="en-GB" sz="1200" b="1" dirty="0" smtClean="0">
                <a:solidFill>
                  <a:schemeClr val="bg1"/>
                </a:solidFill>
                <a:latin typeface="Calibri" pitchFamily="34" charset="0"/>
                <a:cs typeface="Calibri" pitchFamily="34" charset="0"/>
              </a:rPr>
              <a:t>Scenario</a:t>
            </a:r>
            <a:endParaRPr lang="en-GB" sz="1300" b="1" dirty="0">
              <a:solidFill>
                <a:schemeClr val="bg1"/>
              </a:solidFill>
              <a:latin typeface="Calibri" pitchFamily="34" charset="0"/>
              <a:cs typeface="Calibri" pitchFamily="34" charset="0"/>
            </a:endParaRPr>
          </a:p>
        </p:txBody>
      </p:sp>
      <p:sp>
        <p:nvSpPr>
          <p:cNvPr id="9" name="Round Same Side Corner Rectangle 8">
            <a:hlinkClick r:id="rId3" action="ppaction://hlinksldjump"/>
          </p:cNvPr>
          <p:cNvSpPr/>
          <p:nvPr userDrawn="1"/>
        </p:nvSpPr>
        <p:spPr>
          <a:xfrm>
            <a:off x="874416" y="6569968"/>
            <a:ext cx="72008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300" b="1" dirty="0" smtClean="0">
                <a:latin typeface="Calibri" pitchFamily="34" charset="0"/>
                <a:cs typeface="Calibri" pitchFamily="34" charset="0"/>
              </a:rPr>
              <a:t>Criteria</a:t>
            </a:r>
            <a:endParaRPr lang="en-GB" sz="1300" b="1" dirty="0">
              <a:latin typeface="Calibri" pitchFamily="34" charset="0"/>
              <a:cs typeface="Calibri" pitchFamily="34" charset="0"/>
            </a:endParaRPr>
          </a:p>
        </p:txBody>
      </p:sp>
      <p:sp>
        <p:nvSpPr>
          <p:cNvPr id="10" name="Round Same Side Corner Rectangle 9">
            <a:hlinkClick r:id="rId4" action="ppaction://hlinksldjump"/>
          </p:cNvPr>
          <p:cNvSpPr/>
          <p:nvPr userDrawn="1"/>
        </p:nvSpPr>
        <p:spPr>
          <a:xfrm>
            <a:off x="1641328" y="6569968"/>
            <a:ext cx="648072"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400" b="1" dirty="0" smtClean="0">
                <a:latin typeface="Calibri" pitchFamily="34" charset="0"/>
                <a:cs typeface="Calibri" pitchFamily="34" charset="0"/>
              </a:rPr>
              <a:t>Tasks</a:t>
            </a:r>
            <a:endParaRPr lang="en-GB" sz="1600" b="1" dirty="0">
              <a:latin typeface="Calibri" pitchFamily="34" charset="0"/>
              <a:cs typeface="Calibri" pitchFamily="34" charset="0"/>
            </a:endParaRPr>
          </a:p>
        </p:txBody>
      </p:sp>
      <p:sp>
        <p:nvSpPr>
          <p:cNvPr id="11" name="Round Same Side Corner Rectangle 10">
            <a:hlinkClick r:id="" action="ppaction://noaction"/>
          </p:cNvPr>
          <p:cNvSpPr/>
          <p:nvPr userDrawn="1"/>
        </p:nvSpPr>
        <p:spPr>
          <a:xfrm>
            <a:off x="8028384" y="6569968"/>
            <a:ext cx="1115616" cy="288032"/>
          </a:xfrm>
          <a:prstGeom prst="round2SameRect">
            <a:avLst/>
          </a:prstGeom>
        </p:spPr>
        <p:style>
          <a:lnRef idx="2">
            <a:schemeClr val="accent6"/>
          </a:lnRef>
          <a:fillRef idx="1">
            <a:schemeClr val="lt1"/>
          </a:fillRef>
          <a:effectRef idx="0">
            <a:schemeClr val="accent6"/>
          </a:effectRef>
          <a:fontRef idx="minor">
            <a:schemeClr val="dk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400" b="1" dirty="0" smtClean="0">
                <a:solidFill>
                  <a:schemeClr val="tx1"/>
                </a:solidFill>
                <a:latin typeface="Calibri" pitchFamily="34" charset="0"/>
                <a:cs typeface="Calibri" pitchFamily="34" charset="0"/>
              </a:rPr>
              <a:t>Assessment</a:t>
            </a:r>
            <a:endParaRPr lang="en-GB" sz="1400" b="1" dirty="0">
              <a:solidFill>
                <a:schemeClr val="tx1"/>
              </a:solidFill>
              <a:latin typeface="Calibri" pitchFamily="34" charset="0"/>
              <a:cs typeface="Calibri" pitchFamily="34" charset="0"/>
            </a:endParaRPr>
          </a:p>
        </p:txBody>
      </p:sp>
      <p:sp>
        <p:nvSpPr>
          <p:cNvPr id="12" name="Round Same Side Corner Rectangle 11">
            <a:hlinkClick r:id="rId5" action="ppaction://hlinksldjump"/>
          </p:cNvPr>
          <p:cNvSpPr/>
          <p:nvPr userDrawn="1"/>
        </p:nvSpPr>
        <p:spPr>
          <a:xfrm>
            <a:off x="2336232" y="6569968"/>
            <a:ext cx="28800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1</a:t>
            </a:r>
            <a:endParaRPr lang="en-GB" sz="1600" b="1" dirty="0">
              <a:latin typeface="Calibri" pitchFamily="34" charset="0"/>
              <a:cs typeface="Calibri" pitchFamily="34" charset="0"/>
            </a:endParaRPr>
          </a:p>
        </p:txBody>
      </p:sp>
      <p:sp>
        <p:nvSpPr>
          <p:cNvPr id="13" name="Round Same Side Corner Rectangle 12">
            <a:hlinkClick r:id="rId5" action="ppaction://hlinksldjump"/>
          </p:cNvPr>
          <p:cNvSpPr/>
          <p:nvPr userDrawn="1"/>
        </p:nvSpPr>
        <p:spPr>
          <a:xfrm>
            <a:off x="2671064" y="6569968"/>
            <a:ext cx="28800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2</a:t>
            </a:r>
            <a:endParaRPr lang="en-GB" sz="1600" b="1" dirty="0">
              <a:latin typeface="Calibri" pitchFamily="34" charset="0"/>
              <a:cs typeface="Calibri" pitchFamily="34" charset="0"/>
            </a:endParaRPr>
          </a:p>
        </p:txBody>
      </p:sp>
      <p:sp>
        <p:nvSpPr>
          <p:cNvPr id="14" name="Round Same Side Corner Rectangle 13">
            <a:hlinkClick r:id="rId6" action="ppaction://hlinksldjump"/>
          </p:cNvPr>
          <p:cNvSpPr/>
          <p:nvPr userDrawn="1"/>
        </p:nvSpPr>
        <p:spPr>
          <a:xfrm>
            <a:off x="3005896" y="6569968"/>
            <a:ext cx="28800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3</a:t>
            </a:r>
            <a:endParaRPr lang="en-GB" sz="1600" b="1" dirty="0">
              <a:latin typeface="Calibri" pitchFamily="34" charset="0"/>
              <a:cs typeface="Calibri" pitchFamily="34" charset="0"/>
            </a:endParaRPr>
          </a:p>
        </p:txBody>
      </p:sp>
      <p:sp>
        <p:nvSpPr>
          <p:cNvPr id="15" name="Round Same Side Corner Rectangle 14">
            <a:hlinkClick r:id="rId6" action="ppaction://hlinksldjump"/>
          </p:cNvPr>
          <p:cNvSpPr/>
          <p:nvPr userDrawn="1"/>
        </p:nvSpPr>
        <p:spPr>
          <a:xfrm>
            <a:off x="3340728" y="6569968"/>
            <a:ext cx="28800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4</a:t>
            </a:r>
            <a:endParaRPr lang="en-GB" sz="1600" b="1" dirty="0">
              <a:latin typeface="Calibri" pitchFamily="34" charset="0"/>
              <a:cs typeface="Calibri" pitchFamily="34" charset="0"/>
            </a:endParaRPr>
          </a:p>
        </p:txBody>
      </p:sp>
      <p:sp>
        <p:nvSpPr>
          <p:cNvPr id="16" name="Round Same Side Corner Rectangle 15">
            <a:hlinkClick r:id="rId7" action="ppaction://hlinksldjump"/>
          </p:cNvPr>
          <p:cNvSpPr/>
          <p:nvPr userDrawn="1"/>
        </p:nvSpPr>
        <p:spPr>
          <a:xfrm>
            <a:off x="3675560" y="6569968"/>
            <a:ext cx="28800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5</a:t>
            </a:r>
            <a:endParaRPr lang="en-GB" sz="1600" b="1" dirty="0">
              <a:latin typeface="Calibri" pitchFamily="34" charset="0"/>
              <a:cs typeface="Calibri" pitchFamily="34" charset="0"/>
            </a:endParaRPr>
          </a:p>
        </p:txBody>
      </p:sp>
      <p:sp>
        <p:nvSpPr>
          <p:cNvPr id="17" name="Round Same Side Corner Rectangle 16">
            <a:hlinkClick r:id="rId7" action="ppaction://hlinksldjump"/>
          </p:cNvPr>
          <p:cNvSpPr/>
          <p:nvPr userDrawn="1"/>
        </p:nvSpPr>
        <p:spPr>
          <a:xfrm>
            <a:off x="4010392" y="6569968"/>
            <a:ext cx="28800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6</a:t>
            </a:r>
            <a:endParaRPr lang="en-GB" sz="1600" b="1" dirty="0">
              <a:latin typeface="Calibri" pitchFamily="34" charset="0"/>
              <a:cs typeface="Calibri" pitchFamily="34" charset="0"/>
            </a:endParaRPr>
          </a:p>
        </p:txBody>
      </p:sp>
      <p:sp>
        <p:nvSpPr>
          <p:cNvPr id="18" name="Round Same Side Corner Rectangle 17">
            <a:hlinkClick r:id="rId7" action="ppaction://hlinksldjump"/>
          </p:cNvPr>
          <p:cNvSpPr/>
          <p:nvPr userDrawn="1"/>
        </p:nvSpPr>
        <p:spPr>
          <a:xfrm>
            <a:off x="4345224" y="6569968"/>
            <a:ext cx="28800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7</a:t>
            </a:r>
            <a:endParaRPr lang="en-GB" sz="1600" b="1" dirty="0">
              <a:latin typeface="Calibri" pitchFamily="34" charset="0"/>
              <a:cs typeface="Calibri" pitchFamily="34" charset="0"/>
            </a:endParaRPr>
          </a:p>
        </p:txBody>
      </p:sp>
      <p:sp>
        <p:nvSpPr>
          <p:cNvPr id="19" name="Round Same Side Corner Rectangle 18">
            <a:hlinkClick r:id="rId8" action="ppaction://hlinksldjump"/>
          </p:cNvPr>
          <p:cNvSpPr/>
          <p:nvPr userDrawn="1"/>
        </p:nvSpPr>
        <p:spPr>
          <a:xfrm>
            <a:off x="4680056" y="6569968"/>
            <a:ext cx="28800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a:latin typeface="Calibri" pitchFamily="34" charset="0"/>
                <a:cs typeface="Calibri" pitchFamily="34" charset="0"/>
              </a:rPr>
              <a:t>8</a:t>
            </a:r>
          </a:p>
        </p:txBody>
      </p:sp>
      <p:sp>
        <p:nvSpPr>
          <p:cNvPr id="20" name="Round Same Side Corner Rectangle 19">
            <a:hlinkClick r:id="rId9" action="ppaction://hlinksldjump"/>
          </p:cNvPr>
          <p:cNvSpPr/>
          <p:nvPr userDrawn="1"/>
        </p:nvSpPr>
        <p:spPr>
          <a:xfrm>
            <a:off x="5014888" y="6569968"/>
            <a:ext cx="28800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9</a:t>
            </a:r>
            <a:endParaRPr lang="en-GB" sz="1600" b="1" dirty="0">
              <a:latin typeface="Calibri" pitchFamily="34" charset="0"/>
              <a:cs typeface="Calibri" pitchFamily="34" charset="0"/>
            </a:endParaRPr>
          </a:p>
        </p:txBody>
      </p:sp>
      <p:sp>
        <p:nvSpPr>
          <p:cNvPr id="21" name="Round Same Side Corner Rectangle 20">
            <a:hlinkClick r:id="rId10" action="ppaction://hlinksldjump"/>
          </p:cNvPr>
          <p:cNvSpPr/>
          <p:nvPr userDrawn="1"/>
        </p:nvSpPr>
        <p:spPr>
          <a:xfrm>
            <a:off x="5684552" y="6569968"/>
            <a:ext cx="28800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11</a:t>
            </a:r>
            <a:endParaRPr lang="en-GB" sz="1600" b="1" dirty="0">
              <a:latin typeface="Calibri" pitchFamily="34" charset="0"/>
              <a:cs typeface="Calibri" pitchFamily="34" charset="0"/>
            </a:endParaRPr>
          </a:p>
        </p:txBody>
      </p:sp>
      <p:sp>
        <p:nvSpPr>
          <p:cNvPr id="22" name="Round Same Side Corner Rectangle 21">
            <a:hlinkClick r:id="rId11" action="ppaction://hlinksldjump"/>
          </p:cNvPr>
          <p:cNvSpPr/>
          <p:nvPr userDrawn="1"/>
        </p:nvSpPr>
        <p:spPr>
          <a:xfrm>
            <a:off x="6354216" y="6569968"/>
            <a:ext cx="28800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13</a:t>
            </a:r>
            <a:endParaRPr lang="en-GB" sz="1600" b="1" dirty="0">
              <a:latin typeface="Calibri" pitchFamily="34" charset="0"/>
              <a:cs typeface="Calibri" pitchFamily="34" charset="0"/>
            </a:endParaRPr>
          </a:p>
        </p:txBody>
      </p:sp>
      <p:sp>
        <p:nvSpPr>
          <p:cNvPr id="23" name="Round Same Side Corner Rectangle 22">
            <a:hlinkClick r:id="rId12" action="ppaction://hlinksldjump"/>
          </p:cNvPr>
          <p:cNvSpPr/>
          <p:nvPr userDrawn="1"/>
        </p:nvSpPr>
        <p:spPr>
          <a:xfrm>
            <a:off x="7023880" y="6569968"/>
            <a:ext cx="28800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15</a:t>
            </a:r>
            <a:endParaRPr lang="en-GB" sz="1600" b="1" dirty="0">
              <a:latin typeface="Calibri" pitchFamily="34" charset="0"/>
              <a:cs typeface="Calibri" pitchFamily="34" charset="0"/>
            </a:endParaRPr>
          </a:p>
        </p:txBody>
      </p:sp>
      <p:sp>
        <p:nvSpPr>
          <p:cNvPr id="24" name="Round Same Side Corner Rectangle 23">
            <a:hlinkClick r:id="rId9" action="ppaction://hlinksldjump"/>
          </p:cNvPr>
          <p:cNvSpPr/>
          <p:nvPr userDrawn="1"/>
        </p:nvSpPr>
        <p:spPr>
          <a:xfrm>
            <a:off x="5349720" y="6569968"/>
            <a:ext cx="28800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10</a:t>
            </a:r>
            <a:endParaRPr lang="en-GB" sz="1600" b="1" dirty="0">
              <a:latin typeface="Calibri" pitchFamily="34" charset="0"/>
              <a:cs typeface="Calibri" pitchFamily="34" charset="0"/>
            </a:endParaRPr>
          </a:p>
        </p:txBody>
      </p:sp>
      <p:sp>
        <p:nvSpPr>
          <p:cNvPr id="25" name="Round Same Side Corner Rectangle 24">
            <a:hlinkClick r:id="rId10" action="ppaction://hlinksldjump"/>
          </p:cNvPr>
          <p:cNvSpPr/>
          <p:nvPr userDrawn="1"/>
        </p:nvSpPr>
        <p:spPr>
          <a:xfrm>
            <a:off x="6019384" y="6569968"/>
            <a:ext cx="28800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12</a:t>
            </a:r>
            <a:endParaRPr lang="en-GB" sz="1600" b="1" dirty="0">
              <a:latin typeface="Calibri" pitchFamily="34" charset="0"/>
              <a:cs typeface="Calibri" pitchFamily="34" charset="0"/>
            </a:endParaRPr>
          </a:p>
        </p:txBody>
      </p:sp>
      <p:sp>
        <p:nvSpPr>
          <p:cNvPr id="26" name="Round Same Side Corner Rectangle 25">
            <a:hlinkClick r:id="rId12" action="ppaction://hlinksldjump"/>
          </p:cNvPr>
          <p:cNvSpPr/>
          <p:nvPr userDrawn="1"/>
        </p:nvSpPr>
        <p:spPr>
          <a:xfrm>
            <a:off x="6689048" y="6569968"/>
            <a:ext cx="28800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14</a:t>
            </a:r>
            <a:endParaRPr lang="en-GB" sz="1600" b="1" dirty="0">
              <a:latin typeface="Calibri" pitchFamily="34" charset="0"/>
              <a:cs typeface="Calibri" pitchFamily="34" charset="0"/>
            </a:endParaRPr>
          </a:p>
        </p:txBody>
      </p:sp>
      <p:sp>
        <p:nvSpPr>
          <p:cNvPr id="27" name="Round Same Side Corner Rectangle 26">
            <a:hlinkClick r:id="rId13" action="ppaction://hlinksldjump"/>
          </p:cNvPr>
          <p:cNvSpPr/>
          <p:nvPr userDrawn="1"/>
        </p:nvSpPr>
        <p:spPr>
          <a:xfrm>
            <a:off x="7358712" y="6569968"/>
            <a:ext cx="28800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16</a:t>
            </a:r>
            <a:endParaRPr lang="en-GB" sz="1600" b="1" dirty="0">
              <a:latin typeface="Calibri" pitchFamily="34" charset="0"/>
              <a:cs typeface="Calibri" pitchFamily="34" charset="0"/>
            </a:endParaRPr>
          </a:p>
        </p:txBody>
      </p:sp>
      <p:sp>
        <p:nvSpPr>
          <p:cNvPr id="28" name="Round Same Side Corner Rectangle 27">
            <a:hlinkClick r:id="rId14" action="ppaction://hlinksldjump"/>
          </p:cNvPr>
          <p:cNvSpPr/>
          <p:nvPr userDrawn="1"/>
        </p:nvSpPr>
        <p:spPr>
          <a:xfrm>
            <a:off x="7693544" y="6569968"/>
            <a:ext cx="28800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17</a:t>
            </a:r>
            <a:endParaRPr lang="en-GB" sz="1600" b="1" dirty="0">
              <a:latin typeface="Calibri" pitchFamily="34" charset="0"/>
              <a:cs typeface="Calibri" pitchFamily="34" charset="0"/>
            </a:endParaRPr>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23214344-8236-4B1F-A3DF-DA24BB3EAD55}" type="datetimeFigureOut">
              <a:rPr lang="en-GB" smtClean="0"/>
              <a:pPr/>
              <a:t>28/05/2014</a:t>
            </a:fld>
            <a:endParaRPr lang="en-GB"/>
          </a:p>
        </p:txBody>
      </p:sp>
      <p:sp>
        <p:nvSpPr>
          <p:cNvPr id="5" name="Footer Placeholder 4"/>
          <p:cNvSpPr>
            <a:spLocks noGrp="1"/>
          </p:cNvSpPr>
          <p:nvPr>
            <p:ph type="ftr" sz="quarter" idx="11"/>
          </p:nvPr>
        </p:nvSpPr>
        <p:spPr/>
        <p:txBody>
          <a:bodyPr/>
          <a:lstStyle>
            <a:extLst/>
          </a:lstStyle>
          <a:p>
            <a:endParaRPr lang="en-GB"/>
          </a:p>
        </p:txBody>
      </p:sp>
      <p:sp>
        <p:nvSpPr>
          <p:cNvPr id="6" name="Slide Number Placeholder 5"/>
          <p:cNvSpPr>
            <a:spLocks noGrp="1"/>
          </p:cNvSpPr>
          <p:nvPr>
            <p:ph type="sldNum" sz="quarter" idx="12"/>
          </p:nvPr>
        </p:nvSpPr>
        <p:spPr/>
        <p:txBody>
          <a:bodyPr/>
          <a:lstStyle>
            <a:extLst/>
          </a:lstStyle>
          <a:p>
            <a:fld id="{8F1201DD-DA1B-4B07-90AE-AA0AC650B466}" type="slidenum">
              <a:rPr lang="en-GB" smtClean="0"/>
              <a:pPr/>
              <a:t>‹#›</a:t>
            </a:fld>
            <a:endParaRPr lang="en-GB"/>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23214344-8236-4B1F-A3DF-DA24BB3EAD55}" type="datetimeFigureOut">
              <a:rPr lang="en-GB" smtClean="0"/>
              <a:pPr/>
              <a:t>28/05/2014</a:t>
            </a:fld>
            <a:endParaRPr lang="en-GB"/>
          </a:p>
        </p:txBody>
      </p:sp>
      <p:sp>
        <p:nvSpPr>
          <p:cNvPr id="6" name="Footer Placeholder 5"/>
          <p:cNvSpPr>
            <a:spLocks noGrp="1"/>
          </p:cNvSpPr>
          <p:nvPr>
            <p:ph type="ftr" sz="quarter" idx="11"/>
          </p:nvPr>
        </p:nvSpPr>
        <p:spPr/>
        <p:txBody>
          <a:bodyPr/>
          <a:lstStyle>
            <a:extLst/>
          </a:lstStyle>
          <a:p>
            <a:endParaRPr lang="en-GB"/>
          </a:p>
        </p:txBody>
      </p:sp>
      <p:sp>
        <p:nvSpPr>
          <p:cNvPr id="7" name="Slide Number Placeholder 6"/>
          <p:cNvSpPr>
            <a:spLocks noGrp="1"/>
          </p:cNvSpPr>
          <p:nvPr>
            <p:ph type="sldNum" sz="quarter" idx="12"/>
          </p:nvPr>
        </p:nvSpPr>
        <p:spPr/>
        <p:txBody>
          <a:bodyPr/>
          <a:lstStyle>
            <a:extLst/>
          </a:lstStyle>
          <a:p>
            <a:fld id="{8F1201DD-DA1B-4B07-90AE-AA0AC650B466}" type="slidenum">
              <a:rPr lang="en-GB" smtClean="0"/>
              <a:pPr/>
              <a:t>‹#›</a:t>
            </a:fld>
            <a:endParaRPr lang="en-GB"/>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23214344-8236-4B1F-A3DF-DA24BB3EAD55}" type="datetimeFigureOut">
              <a:rPr lang="en-GB" smtClean="0"/>
              <a:pPr/>
              <a:t>28/05/2014</a:t>
            </a:fld>
            <a:endParaRPr lang="en-GB"/>
          </a:p>
        </p:txBody>
      </p:sp>
      <p:sp>
        <p:nvSpPr>
          <p:cNvPr id="8" name="Footer Placeholder 7"/>
          <p:cNvSpPr>
            <a:spLocks noGrp="1"/>
          </p:cNvSpPr>
          <p:nvPr>
            <p:ph type="ftr" sz="quarter" idx="11"/>
          </p:nvPr>
        </p:nvSpPr>
        <p:spPr/>
        <p:txBody>
          <a:bodyPr/>
          <a:lstStyle>
            <a:extLst/>
          </a:lstStyle>
          <a:p>
            <a:endParaRPr lang="en-GB"/>
          </a:p>
        </p:txBody>
      </p:sp>
      <p:sp>
        <p:nvSpPr>
          <p:cNvPr id="9" name="Slide Number Placeholder 8"/>
          <p:cNvSpPr>
            <a:spLocks noGrp="1"/>
          </p:cNvSpPr>
          <p:nvPr>
            <p:ph type="sldNum" sz="quarter" idx="12"/>
          </p:nvPr>
        </p:nvSpPr>
        <p:spPr/>
        <p:txBody>
          <a:bodyPr/>
          <a:lstStyle>
            <a:extLst/>
          </a:lstStyle>
          <a:p>
            <a:fld id="{8F1201DD-DA1B-4B07-90AE-AA0AC650B466}" type="slidenum">
              <a:rPr lang="en-GB" smtClean="0"/>
              <a:pPr/>
              <a:t>‹#›</a:t>
            </a:fld>
            <a:endParaRPr lang="en-GB"/>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fld id="{23214344-8236-4B1F-A3DF-DA24BB3EAD55}" type="datetimeFigureOut">
              <a:rPr lang="en-GB" smtClean="0"/>
              <a:pPr/>
              <a:t>28/05/2014</a:t>
            </a:fld>
            <a:endParaRPr lang="en-GB"/>
          </a:p>
        </p:txBody>
      </p:sp>
      <p:sp>
        <p:nvSpPr>
          <p:cNvPr id="4" name="Footer Placeholder 3"/>
          <p:cNvSpPr>
            <a:spLocks noGrp="1"/>
          </p:cNvSpPr>
          <p:nvPr>
            <p:ph type="ftr" sz="quarter" idx="11"/>
          </p:nvPr>
        </p:nvSpPr>
        <p:spPr/>
        <p:txBody>
          <a:bodyPr/>
          <a:lstStyle>
            <a:extLst/>
          </a:lstStyle>
          <a:p>
            <a:endParaRPr lang="en-GB"/>
          </a:p>
        </p:txBody>
      </p:sp>
      <p:sp>
        <p:nvSpPr>
          <p:cNvPr id="5" name="Slide Number Placeholder 4"/>
          <p:cNvSpPr>
            <a:spLocks noGrp="1"/>
          </p:cNvSpPr>
          <p:nvPr>
            <p:ph type="sldNum" sz="quarter" idx="12"/>
          </p:nvPr>
        </p:nvSpPr>
        <p:spPr/>
        <p:txBody>
          <a:bodyPr/>
          <a:lstStyle>
            <a:extLst/>
          </a:lstStyle>
          <a:p>
            <a:fld id="{8F1201DD-DA1B-4B07-90AE-AA0AC650B466}" type="slidenum">
              <a:rPr lang="en-GB" smtClean="0"/>
              <a:pPr/>
              <a:t>‹#›</a:t>
            </a:fld>
            <a:endParaRPr lang="en-GB"/>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23214344-8236-4B1F-A3DF-DA24BB3EAD55}" type="datetimeFigureOut">
              <a:rPr lang="en-GB" smtClean="0"/>
              <a:pPr/>
              <a:t>28/05/2014</a:t>
            </a:fld>
            <a:endParaRPr lang="en-GB"/>
          </a:p>
        </p:txBody>
      </p:sp>
      <p:sp>
        <p:nvSpPr>
          <p:cNvPr id="3" name="Footer Placeholder 2"/>
          <p:cNvSpPr>
            <a:spLocks noGrp="1"/>
          </p:cNvSpPr>
          <p:nvPr>
            <p:ph type="ftr" sz="quarter" idx="11"/>
          </p:nvPr>
        </p:nvSpPr>
        <p:spPr/>
        <p:txBody>
          <a:bodyPr/>
          <a:lstStyle>
            <a:extLst/>
          </a:lstStyle>
          <a:p>
            <a:endParaRPr lang="en-GB"/>
          </a:p>
        </p:txBody>
      </p:sp>
      <p:sp>
        <p:nvSpPr>
          <p:cNvPr id="4" name="Slide Number Placeholder 3"/>
          <p:cNvSpPr>
            <a:spLocks noGrp="1"/>
          </p:cNvSpPr>
          <p:nvPr>
            <p:ph type="sldNum" sz="quarter" idx="12"/>
          </p:nvPr>
        </p:nvSpPr>
        <p:spPr/>
        <p:txBody>
          <a:bodyPr/>
          <a:lstStyle>
            <a:extLst/>
          </a:lstStyle>
          <a:p>
            <a:fld id="{8F1201DD-DA1B-4B07-90AE-AA0AC650B466}" type="slidenum">
              <a:rPr lang="en-GB" smtClean="0"/>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fld id="{23214344-8236-4B1F-A3DF-DA24BB3EAD55}" type="datetimeFigureOut">
              <a:rPr lang="en-GB" smtClean="0"/>
              <a:pPr/>
              <a:t>28/05/2014</a:t>
            </a:fld>
            <a:endParaRPr lang="en-GB"/>
          </a:p>
        </p:txBody>
      </p:sp>
      <p:sp>
        <p:nvSpPr>
          <p:cNvPr id="6" name="Footer Placeholder 5"/>
          <p:cNvSpPr>
            <a:spLocks noGrp="1"/>
          </p:cNvSpPr>
          <p:nvPr>
            <p:ph type="ftr" sz="quarter" idx="11"/>
          </p:nvPr>
        </p:nvSpPr>
        <p:spPr/>
        <p:txBody>
          <a:bodyPr/>
          <a:lstStyle>
            <a:extLst/>
          </a:lstStyle>
          <a:p>
            <a:endParaRPr lang="en-GB"/>
          </a:p>
        </p:txBody>
      </p:sp>
      <p:sp>
        <p:nvSpPr>
          <p:cNvPr id="7" name="Slide Number Placeholder 6"/>
          <p:cNvSpPr>
            <a:spLocks noGrp="1"/>
          </p:cNvSpPr>
          <p:nvPr>
            <p:ph type="sldNum" sz="quarter" idx="12"/>
          </p:nvPr>
        </p:nvSpPr>
        <p:spPr/>
        <p:txBody>
          <a:bodyPr/>
          <a:lstStyle>
            <a:extLst/>
          </a:lstStyle>
          <a:p>
            <a:fld id="{8F1201DD-DA1B-4B07-90AE-AA0AC650B466}" type="slidenum">
              <a:rPr lang="en-GB" smtClean="0"/>
              <a:pPr/>
              <a:t>‹#›</a:t>
            </a:fld>
            <a:endParaRPr lang="en-GB"/>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23214344-8236-4B1F-A3DF-DA24BB3EAD55}" type="datetimeFigureOut">
              <a:rPr lang="en-GB" smtClean="0"/>
              <a:pPr/>
              <a:t>28/05/2014</a:t>
            </a:fld>
            <a:endParaRPr lang="en-GB"/>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n-GB"/>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8F1201DD-DA1B-4B07-90AE-AA0AC650B466}" type="slidenum">
              <a:rPr lang="en-GB" smtClean="0"/>
              <a:pPr/>
              <a:t>‹#›</a:t>
            </a:fld>
            <a:endParaRPr lang="en-GB"/>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Freef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Right Triangle 9"/>
          <p:cNvSpPr>
            <a:spLocks/>
          </p:cNvSpPr>
          <p:nvPr/>
        </p:nvSpPr>
        <p:spPr bwMode="auto">
          <a:xfrm>
            <a:off x="-6042" y="5791253"/>
            <a:ext cx="3402314" cy="1080868"/>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Right Triangle 13"/>
          <p:cNvSpPr>
            <a:spLocks/>
          </p:cNvSpPr>
          <p:nvPr/>
        </p:nvSpPr>
        <p:spPr bwMode="auto">
          <a:xfrm>
            <a:off x="-6042" y="5791253"/>
            <a:ext cx="3402314" cy="1080868"/>
          </a:xfrm>
          <a:prstGeom prst="rtTriangle">
            <a:avLst/>
          </a:prstGeom>
          <a:blipFill>
            <a:blip r:embed="rId14"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23214344-8236-4B1F-A3DF-DA24BB3EAD55}" type="datetimeFigureOut">
              <a:rPr lang="en-GB" smtClean="0"/>
              <a:pPr/>
              <a:t>28/05/2014</a:t>
            </a:fld>
            <a:endParaRPr lang="en-GB"/>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en-GB"/>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8F1201DD-DA1B-4B07-90AE-AA0AC650B466}" type="slidenum">
              <a:rPr lang="en-GB" smtClean="0"/>
              <a:pPr/>
              <a:t>‹#›</a:t>
            </a:fld>
            <a:endParaRPr lang="en-GB"/>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8" Type="http://schemas.openxmlformats.org/officeDocument/2006/relationships/diagramColors" Target="../diagrams/colors1.xml"/><Relationship Id="rId3" Type="http://schemas.openxmlformats.org/officeDocument/2006/relationships/hyperlink" Target="http://wikitextbook.co.uk/index.php/Business_aims_and_objectives" TargetMode="External"/><Relationship Id="rId7" Type="http://schemas.openxmlformats.org/officeDocument/2006/relationships/diagramQuickStyle" Target="../diagrams/quickStyle1.xml"/><Relationship Id="rId2" Type="http://schemas.openxmlformats.org/officeDocument/2006/relationships/notesSlide" Target="../notesSlides/notesSlide35.xml"/><Relationship Id="rId1" Type="http://schemas.openxmlformats.org/officeDocument/2006/relationships/slideLayout" Target="../slideLayouts/slideLayout2.xml"/><Relationship Id="rId6" Type="http://schemas.openxmlformats.org/officeDocument/2006/relationships/diagramLayout" Target="../diagrams/layout1.xml"/><Relationship Id="rId5" Type="http://schemas.openxmlformats.org/officeDocument/2006/relationships/diagramData" Target="../diagrams/data1.xml"/><Relationship Id="rId4" Type="http://schemas.openxmlformats.org/officeDocument/2006/relationships/hyperlink" Target="http://tutor2u.net/business/gcse/organisation_aims_objectives.htm" TargetMode="External"/><Relationship Id="rId9" Type="http://schemas.microsoft.com/office/2007/relationships/diagramDrawing" Target="../diagrams/drawing1.xml"/></Relationships>
</file>

<file path=ppt/slides/_rels/slide39.xml.rels><?xml version="1.0" encoding="UTF-8" standalone="yes"?>
<Relationships xmlns="http://schemas.openxmlformats.org/package/2006/relationships"><Relationship Id="rId8" Type="http://schemas.openxmlformats.org/officeDocument/2006/relationships/slide" Target="slide19.xml"/><Relationship Id="rId3" Type="http://schemas.openxmlformats.org/officeDocument/2006/relationships/slide" Target="slide13.xml"/><Relationship Id="rId7" Type="http://schemas.openxmlformats.org/officeDocument/2006/relationships/slide" Target="slide18.xml"/><Relationship Id="rId2" Type="http://schemas.openxmlformats.org/officeDocument/2006/relationships/notesSlide" Target="../notesSlides/notesSlide36.xml"/><Relationship Id="rId1" Type="http://schemas.openxmlformats.org/officeDocument/2006/relationships/slideLayout" Target="../slideLayouts/slideLayout2.xml"/><Relationship Id="rId6" Type="http://schemas.openxmlformats.org/officeDocument/2006/relationships/slide" Target="slide17.xml"/><Relationship Id="rId5" Type="http://schemas.openxmlformats.org/officeDocument/2006/relationships/slide" Target="slide16.xml"/><Relationship Id="rId4" Type="http://schemas.openxmlformats.org/officeDocument/2006/relationships/slide" Target="slide15.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hyperlink" Target="Unit%2001%20-%20Keywords.doc" TargetMode="External"/><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1.xml"/><Relationship Id="rId1" Type="http://schemas.openxmlformats.org/officeDocument/2006/relationships/slideLayout" Target="../slideLayouts/slideLayout1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8" Type="http://schemas.openxmlformats.org/officeDocument/2006/relationships/image" Target="../media/image6.jpeg"/><Relationship Id="rId3" Type="http://schemas.openxmlformats.org/officeDocument/2006/relationships/hyperlink" Target="http://en.wikipedia.org/wiki/Organizational_structure" TargetMode="External"/><Relationship Id="rId7" Type="http://schemas.openxmlformats.org/officeDocument/2006/relationships/image" Target="../media/image5.gif"/><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4.gif"/><Relationship Id="rId5" Type="http://schemas.openxmlformats.org/officeDocument/2006/relationships/image" Target="../media/image3.jpeg"/><Relationship Id="rId4" Type="http://schemas.openxmlformats.org/officeDocument/2006/relationships/image" Target="../media/image2.jpeg"/></Relationships>
</file>

<file path=ppt/slides/_rels/slide7.xml.rels><?xml version="1.0" encoding="UTF-8" standalone="yes"?>
<Relationships xmlns="http://schemas.openxmlformats.org/package/2006/relationships"><Relationship Id="rId8" Type="http://schemas.openxmlformats.org/officeDocument/2006/relationships/slide" Target="slide31.xml"/><Relationship Id="rId13" Type="http://schemas.openxmlformats.org/officeDocument/2006/relationships/slide" Target="slide11.xml"/><Relationship Id="rId3" Type="http://schemas.openxmlformats.org/officeDocument/2006/relationships/slide" Target="slide12.xml"/><Relationship Id="rId7" Type="http://schemas.openxmlformats.org/officeDocument/2006/relationships/slide" Target="slide18.xml"/><Relationship Id="rId12" Type="http://schemas.openxmlformats.org/officeDocument/2006/relationships/slide" Target="slide9.xml"/><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slide" Target="slide23.xml"/><Relationship Id="rId11" Type="http://schemas.openxmlformats.org/officeDocument/2006/relationships/slide" Target="slide27.xml"/><Relationship Id="rId5" Type="http://schemas.openxmlformats.org/officeDocument/2006/relationships/slide" Target="slide15.xml"/><Relationship Id="rId10" Type="http://schemas.openxmlformats.org/officeDocument/2006/relationships/slide" Target="slide14.xml"/><Relationship Id="rId4" Type="http://schemas.openxmlformats.org/officeDocument/2006/relationships/slide" Target="slide25.xml"/><Relationship Id="rId9" Type="http://schemas.openxmlformats.org/officeDocument/2006/relationships/slide" Target="slide2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331640" y="4348708"/>
            <a:ext cx="7571303" cy="1200329"/>
          </a:xfrm>
          <a:prstGeom prst="rect">
            <a:avLst/>
          </a:prstGeom>
          <a:noFill/>
        </p:spPr>
        <p:txBody>
          <a:bodyPr wrap="none" rtlCol="0">
            <a:spAutoFit/>
          </a:bodyPr>
          <a:lstStyle/>
          <a:p>
            <a:pPr algn="r"/>
            <a:r>
              <a:rPr lang="en-GB" sz="2400" b="1" dirty="0" smtClean="0"/>
              <a:t>LO2 - </a:t>
            </a:r>
            <a:r>
              <a:rPr lang="en-GB" sz="2400" dirty="0" smtClean="0"/>
              <a:t>Understand how businesses are organised</a:t>
            </a:r>
            <a:br>
              <a:rPr lang="en-GB" sz="2400" dirty="0" smtClean="0"/>
            </a:br>
            <a:r>
              <a:rPr lang="en-GB" sz="2400" dirty="0" smtClean="0"/>
              <a:t>to achieve their purposes</a:t>
            </a:r>
          </a:p>
          <a:p>
            <a:endParaRPr lang="en-GB" sz="2400" dirty="0"/>
          </a:p>
        </p:txBody>
      </p:sp>
      <p:sp>
        <p:nvSpPr>
          <p:cNvPr id="8" name="Title 1"/>
          <p:cNvSpPr>
            <a:spLocks noGrp="1"/>
          </p:cNvSpPr>
          <p:nvPr>
            <p:ph type="ctrTitle"/>
          </p:nvPr>
        </p:nvSpPr>
        <p:spPr>
          <a:xfrm>
            <a:off x="983282" y="836712"/>
            <a:ext cx="7772400" cy="1440160"/>
          </a:xfrm>
        </p:spPr>
        <p:txBody>
          <a:bodyPr/>
          <a:lstStyle/>
          <a:p>
            <a:r>
              <a:rPr lang="en-GB" dirty="0" smtClean="0"/>
              <a:t>Unit 29</a:t>
            </a:r>
            <a:endParaRPr lang="en-GB" dirty="0"/>
          </a:p>
        </p:txBody>
      </p:sp>
      <p:sp>
        <p:nvSpPr>
          <p:cNvPr id="9" name="Subtitle 2"/>
          <p:cNvSpPr>
            <a:spLocks noGrp="1"/>
          </p:cNvSpPr>
          <p:nvPr>
            <p:ph type="subTitle" idx="1"/>
          </p:nvPr>
        </p:nvSpPr>
        <p:spPr>
          <a:xfrm>
            <a:off x="1081844" y="2480702"/>
            <a:ext cx="7772400" cy="1524362"/>
          </a:xfrm>
        </p:spPr>
        <p:txBody>
          <a:bodyPr wrap="none">
            <a:noAutofit/>
          </a:bodyPr>
          <a:lstStyle/>
          <a:p>
            <a:pPr>
              <a:lnSpc>
                <a:spcPct val="120000"/>
              </a:lnSpc>
              <a:spcBef>
                <a:spcPts val="0"/>
              </a:spcBef>
            </a:pPr>
            <a:r>
              <a:rPr lang="en-GB" sz="4800" b="1" dirty="0" smtClean="0"/>
              <a:t>THE BUSINESS</a:t>
            </a:r>
            <a:br>
              <a:rPr lang="en-GB" sz="4800" b="1" dirty="0" smtClean="0"/>
            </a:br>
            <a:r>
              <a:rPr lang="en-GB" sz="4800" b="1" dirty="0" smtClean="0"/>
              <a:t>ENVIRONMENT</a:t>
            </a:r>
            <a:endParaRPr lang="en-GB" sz="21900" dirty="0"/>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79512" y="620688"/>
            <a:ext cx="8786874" cy="5688632"/>
          </a:xfrm>
        </p:spPr>
        <p:txBody>
          <a:bodyPr>
            <a:noAutofit/>
          </a:bodyPr>
          <a:lstStyle/>
          <a:p>
            <a:pPr marL="0" indent="0">
              <a:buNone/>
            </a:pPr>
            <a:r>
              <a:rPr lang="en-GB" sz="1800" dirty="0" smtClean="0"/>
              <a:t>A summary of the range of tasks administrators carry out is given below.</a:t>
            </a:r>
          </a:p>
          <a:p>
            <a:r>
              <a:rPr lang="en-GB" sz="1800" dirty="0" smtClean="0"/>
              <a:t>Collecting, distributing and dispatching the mail</a:t>
            </a:r>
          </a:p>
          <a:p>
            <a:r>
              <a:rPr lang="en-GB" sz="1800" dirty="0" smtClean="0"/>
              <a:t>Storing and retrieving paper and electronic records</a:t>
            </a:r>
          </a:p>
          <a:p>
            <a:r>
              <a:rPr lang="en-GB" sz="1800" dirty="0" smtClean="0"/>
              <a:t>Organising meetings and preparing meetings documents</a:t>
            </a:r>
          </a:p>
          <a:p>
            <a:r>
              <a:rPr lang="en-GB" sz="1800" dirty="0" smtClean="0"/>
              <a:t>Responding promptly to enquiries</a:t>
            </a:r>
          </a:p>
          <a:p>
            <a:r>
              <a:rPr lang="en-GB" sz="1800" dirty="0" smtClean="0"/>
              <a:t>Preparing documents using word processing, spreadsheet and</a:t>
            </a:r>
          </a:p>
          <a:p>
            <a:r>
              <a:rPr lang="en-GB" sz="1800" dirty="0" smtClean="0"/>
              <a:t>presentation packages, such as PowerPoint</a:t>
            </a:r>
          </a:p>
          <a:p>
            <a:r>
              <a:rPr lang="en-GB" sz="1800" dirty="0" smtClean="0"/>
              <a:t>Researching information</a:t>
            </a:r>
          </a:p>
          <a:p>
            <a:r>
              <a:rPr lang="en-GB" sz="1800" dirty="0" smtClean="0"/>
              <a:t>Sending and receiving messages by telephone, fax and email</a:t>
            </a:r>
          </a:p>
          <a:p>
            <a:r>
              <a:rPr lang="en-GB" sz="1800" dirty="0" smtClean="0"/>
              <a:t>Making arrangements for visitors.</a:t>
            </a:r>
          </a:p>
          <a:p>
            <a:r>
              <a:rPr lang="en-GB" sz="1800" dirty="0" smtClean="0"/>
              <a:t>Making travel arrangements</a:t>
            </a:r>
          </a:p>
          <a:p>
            <a:r>
              <a:rPr lang="en-GB" sz="1800" dirty="0" smtClean="0"/>
              <a:t>Purchasing supplies of office stationery and equipment</a:t>
            </a:r>
          </a:p>
          <a:p>
            <a:r>
              <a:rPr lang="en-GB" sz="1800" dirty="0" smtClean="0"/>
              <a:t>Making arrangements for events, such as interviews or sales </a:t>
            </a:r>
            <a:r>
              <a:rPr lang="en-GB" sz="1800" dirty="0" smtClean="0"/>
              <a:t>conferences</a:t>
            </a:r>
          </a:p>
          <a:p>
            <a:r>
              <a:rPr lang="en-GB" sz="1800" dirty="0" smtClean="0"/>
              <a:t>Cleaning and Maintenance can be grouped with Admin in places like schools</a:t>
            </a:r>
          </a:p>
          <a:p>
            <a:r>
              <a:rPr lang="en-GB" sz="1800" dirty="0" smtClean="0"/>
              <a:t>Clerical, support, reception, sometimes finance, customer support etc</a:t>
            </a:r>
            <a:r>
              <a:rPr lang="en-GB" sz="1800" dirty="0" smtClean="0"/>
              <a:t>. depending on the nature of the company can be grouped as Admin.</a:t>
            </a:r>
            <a:endParaRPr lang="en-GB" sz="1800" dirty="0" smtClean="0"/>
          </a:p>
        </p:txBody>
      </p:sp>
      <p:sp>
        <p:nvSpPr>
          <p:cNvPr id="17" name="Title 2"/>
          <p:cNvSpPr txBox="1">
            <a:spLocks/>
          </p:cNvSpPr>
          <p:nvPr/>
        </p:nvSpPr>
        <p:spPr>
          <a:xfrm>
            <a:off x="107504" y="116632"/>
            <a:ext cx="8856984" cy="504056"/>
          </a:xfrm>
          <a:prstGeom prst="rect">
            <a:avLst/>
          </a:prstGeom>
        </p:spPr>
        <p:txBody>
          <a:bodyPr vert="horz" rtlCol="0" anchor="ctr">
            <a:noAutofit/>
            <a:scene3d>
              <a:camera prst="orthographicFront"/>
              <a:lightRig rig="soft" dir="t"/>
            </a:scene3d>
            <a:sp3d prstMaterial="softEdge">
              <a:bevelT w="25400" h="25400"/>
            </a:sp3d>
          </a:bodyPr>
          <a:lstStyle>
            <a:lvl1pPr algn="l" rtl="0" eaLnBrk="1" latinLnBrk="0" hangingPunct="1">
              <a:spcBef>
                <a:spcPct val="0"/>
              </a:spcBef>
              <a:buNone/>
              <a:defRPr kumimoji="0" sz="4000" b="1" kern="1200">
                <a:solidFill>
                  <a:schemeClr val="tx2"/>
                </a:solidFill>
                <a:effectLst>
                  <a:outerShdw blurRad="31750" dist="25400" dir="5400000" algn="tl" rotWithShape="0">
                    <a:srgbClr val="000000">
                      <a:alpha val="25000"/>
                    </a:srgbClr>
                  </a:outerShdw>
                </a:effectLst>
                <a:latin typeface="+mj-lt"/>
                <a:ea typeface="+mj-ea"/>
                <a:cs typeface="+mj-cs"/>
              </a:defRPr>
            </a:lvl1pPr>
            <a:extLst/>
          </a:lstStyle>
          <a:p>
            <a:r>
              <a:rPr lang="en-GB" sz="1700" dirty="0" smtClean="0"/>
              <a:t>LO2 - How businesses are organised to achieve their purposes – Administration</a:t>
            </a:r>
            <a:endParaRPr lang="en-GB" sz="1700" dirty="0"/>
          </a:p>
        </p:txBody>
      </p:sp>
    </p:spTree>
    <p:extLst>
      <p:ext uri="{BB962C8B-B14F-4D97-AF65-F5344CB8AC3E}">
        <p14:creationId xmlns:p14="http://schemas.microsoft.com/office/powerpoint/2010/main" val="1944660061"/>
      </p:ext>
    </p:extLst>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42844" y="692696"/>
            <a:ext cx="8786874" cy="6288230"/>
          </a:xfrm>
        </p:spPr>
        <p:txBody>
          <a:bodyPr>
            <a:noAutofit/>
          </a:bodyPr>
          <a:lstStyle/>
          <a:p>
            <a:pPr marL="285750" indent="-285750"/>
            <a:r>
              <a:rPr lang="en-GB" sz="1600" dirty="0" smtClean="0"/>
              <a:t>All businesses must look after customers or clients who have an enquiry, concern or complaint. Today, customer expectations are high. When people contact a business they expect a prompt, polite and knowledgeable response. Unless they get a high level of service they are likely to take their business elsewhere in the future.</a:t>
            </a:r>
          </a:p>
          <a:p>
            <a:pPr marL="285750" indent="-285750"/>
            <a:r>
              <a:rPr lang="en-GB" sz="1600" dirty="0" smtClean="0"/>
              <a:t>For this reason, many businesses have customer service staff – or a </a:t>
            </a:r>
            <a:r>
              <a:rPr lang="en-GB" sz="1600" b="1" dirty="0" smtClean="0"/>
              <a:t>customer service department </a:t>
            </a:r>
            <a:r>
              <a:rPr lang="en-GB" sz="1600" dirty="0" smtClean="0"/>
              <a:t>– where trained staff handle enquiries and complaints positively and professionally. This does not mean that other staff can ignore customers and their needs. It simply means that one group specialise in assisting customers.</a:t>
            </a:r>
          </a:p>
          <a:p>
            <a:pPr marL="285750" indent="-285750"/>
            <a:r>
              <a:rPr lang="en-GB" sz="1600" dirty="0" smtClean="0"/>
              <a:t>Organisations that manufacture and sell complex industrial products usually employ technical specialists or engineers in customer service to give detailed advice and information. An example is BAE Systems, which sells aeroplanes such as the Eurofighter and Hawk jets. Answering queries related to these products obviously needs specialist knowledge. Similarly, computer suppliers like Dell or PC World, and Internet service providers like BT, have trained IT specialists to handle customer problems – whether from other businesses or from individuals.</a:t>
            </a:r>
          </a:p>
          <a:p>
            <a:pPr marL="285750" indent="-285750"/>
            <a:r>
              <a:rPr lang="en-GB" sz="1600" b="1" dirty="0" smtClean="0"/>
              <a:t>Customer service </a:t>
            </a:r>
            <a:r>
              <a:rPr lang="en-GB" sz="1600" dirty="0" smtClean="0"/>
              <a:t>staff also deal with complaints and problems. Most businesses have a special procedure for dealing with customer complaints, to ensure these are dealt with quickly and consistently. In some cases, action is needed to make sure the problem does not occur again. Customer service staff must also be aware of the legal rights of customers – and this means having a knowledge of consumer law.</a:t>
            </a:r>
          </a:p>
        </p:txBody>
      </p:sp>
      <p:sp>
        <p:nvSpPr>
          <p:cNvPr id="17" name="Title 2"/>
          <p:cNvSpPr txBox="1">
            <a:spLocks/>
          </p:cNvSpPr>
          <p:nvPr/>
        </p:nvSpPr>
        <p:spPr>
          <a:xfrm>
            <a:off x="107504" y="116632"/>
            <a:ext cx="8856984" cy="504056"/>
          </a:xfrm>
          <a:prstGeom prst="rect">
            <a:avLst/>
          </a:prstGeom>
        </p:spPr>
        <p:txBody>
          <a:bodyPr vert="horz" rtlCol="0" anchor="ctr">
            <a:noAutofit/>
            <a:scene3d>
              <a:camera prst="orthographicFront"/>
              <a:lightRig rig="soft" dir="t"/>
            </a:scene3d>
            <a:sp3d prstMaterial="softEdge">
              <a:bevelT w="25400" h="25400"/>
            </a:sp3d>
          </a:bodyPr>
          <a:lstStyle>
            <a:lvl1pPr algn="l" rtl="0" eaLnBrk="1" latinLnBrk="0" hangingPunct="1">
              <a:spcBef>
                <a:spcPct val="0"/>
              </a:spcBef>
              <a:buNone/>
              <a:defRPr kumimoji="0" sz="4000" b="1" kern="1200">
                <a:solidFill>
                  <a:schemeClr val="tx2"/>
                </a:solidFill>
                <a:effectLst>
                  <a:outerShdw blurRad="31750" dist="25400" dir="5400000" algn="tl" rotWithShape="0">
                    <a:srgbClr val="000000">
                      <a:alpha val="25000"/>
                    </a:srgbClr>
                  </a:outerShdw>
                </a:effectLst>
                <a:latin typeface="+mj-lt"/>
                <a:ea typeface="+mj-ea"/>
                <a:cs typeface="+mj-cs"/>
              </a:defRPr>
            </a:lvl1pPr>
            <a:extLst/>
          </a:lstStyle>
          <a:p>
            <a:r>
              <a:rPr lang="en-GB" sz="1700" dirty="0" smtClean="0"/>
              <a:t>LO2 - How businesses are organised to achieve their purposes – Customer Service</a:t>
            </a:r>
            <a:endParaRPr lang="en-GB" sz="1700" dirty="0"/>
          </a:p>
        </p:txBody>
      </p:sp>
    </p:spTree>
    <p:extLst>
      <p:ext uri="{BB962C8B-B14F-4D97-AF65-F5344CB8AC3E}">
        <p14:creationId xmlns:p14="http://schemas.microsoft.com/office/powerpoint/2010/main" val="761571347"/>
      </p:ext>
    </p:extLst>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77614" y="620688"/>
            <a:ext cx="8786874" cy="6360238"/>
          </a:xfrm>
        </p:spPr>
        <p:txBody>
          <a:bodyPr>
            <a:noAutofit/>
          </a:bodyPr>
          <a:lstStyle/>
          <a:p>
            <a:pPr marL="285750" indent="-285750"/>
            <a:r>
              <a:rPr lang="en-GB" sz="1800" b="1" dirty="0" smtClean="0"/>
              <a:t>Distribution</a:t>
            </a:r>
            <a:r>
              <a:rPr lang="en-GB" sz="1800" dirty="0" smtClean="0"/>
              <a:t> means ensuring that goods are delivered to the right place on time and in the right condition. Some companies, such as Amazon and Debenhams, deliver direct to the customer, particularly when goods are bought online. Other businesses, including B &amp; Q and Sainsbury’s, hold stocks in giant regional warehouses, for delivery to stores around the area. Superstores may use special vehicles, which can also carry chilled or frozen items. Other businesses have to move more difficult loads or hazardous substances, such as large engineering parts, cars or chemicals.</a:t>
            </a:r>
          </a:p>
          <a:p>
            <a:pPr marL="285750" indent="-285750"/>
            <a:r>
              <a:rPr lang="en-GB" sz="1800" b="1" dirty="0" smtClean="0"/>
              <a:t>Distribution</a:t>
            </a:r>
            <a:r>
              <a:rPr lang="en-GB" sz="1800" dirty="0" smtClean="0"/>
              <a:t> involves more than just arranging for goods to be collected. For it to be cost-effective, costs must be kept as low as possible. This means, for example:</a:t>
            </a:r>
          </a:p>
          <a:p>
            <a:pPr lvl="1"/>
            <a:r>
              <a:rPr lang="en-GB" sz="1800" dirty="0" smtClean="0"/>
              <a:t>planning vehicle routes to avoid back-tracking - keeps fuel costs down and saves time</a:t>
            </a:r>
          </a:p>
          <a:p>
            <a:pPr lvl="1"/>
            <a:r>
              <a:rPr lang="en-GB" sz="1800" dirty="0" smtClean="0"/>
              <a:t>ensuring that vehicles do not return empty. This is only possible if goods are both delivered and collected. Vehicles that only deliver goods normally operate on a regional or local basis to minimise ‘empty journey’ time.</a:t>
            </a:r>
          </a:p>
          <a:p>
            <a:pPr marL="285750" indent="-285750"/>
            <a:r>
              <a:rPr lang="en-GB" sz="1800" dirty="0" smtClean="0"/>
              <a:t>Working </a:t>
            </a:r>
            <a:r>
              <a:rPr lang="en-GB" sz="1800" dirty="0" smtClean="0"/>
              <a:t>out the routes for many vehicles, with different loads – some urgent and some not – can be very complicated. Computer programs are used by staff skilled in logistics to work </a:t>
            </a:r>
            <a:r>
              <a:rPr lang="en-GB" sz="1800" dirty="0" smtClean="0"/>
              <a:t>out </a:t>
            </a:r>
            <a:r>
              <a:rPr lang="en-GB" sz="1800" dirty="0" smtClean="0"/>
              <a:t>the best routes.</a:t>
            </a:r>
          </a:p>
        </p:txBody>
      </p:sp>
      <p:sp>
        <p:nvSpPr>
          <p:cNvPr id="17" name="Title 2"/>
          <p:cNvSpPr txBox="1">
            <a:spLocks/>
          </p:cNvSpPr>
          <p:nvPr/>
        </p:nvSpPr>
        <p:spPr>
          <a:xfrm>
            <a:off x="107504" y="116632"/>
            <a:ext cx="8856984" cy="504056"/>
          </a:xfrm>
          <a:prstGeom prst="rect">
            <a:avLst/>
          </a:prstGeom>
        </p:spPr>
        <p:txBody>
          <a:bodyPr vert="horz" rtlCol="0" anchor="ctr">
            <a:noAutofit/>
            <a:scene3d>
              <a:camera prst="orthographicFront"/>
              <a:lightRig rig="soft" dir="t"/>
            </a:scene3d>
            <a:sp3d prstMaterial="softEdge">
              <a:bevelT w="25400" h="25400"/>
            </a:sp3d>
          </a:bodyPr>
          <a:lstStyle>
            <a:lvl1pPr algn="l" rtl="0" eaLnBrk="1" latinLnBrk="0" hangingPunct="1">
              <a:spcBef>
                <a:spcPct val="0"/>
              </a:spcBef>
              <a:buNone/>
              <a:defRPr kumimoji="0" sz="4000" b="1" kern="1200">
                <a:solidFill>
                  <a:schemeClr val="tx2"/>
                </a:solidFill>
                <a:effectLst>
                  <a:outerShdw blurRad="31750" dist="25400" dir="5400000" algn="tl" rotWithShape="0">
                    <a:srgbClr val="000000">
                      <a:alpha val="25000"/>
                    </a:srgbClr>
                  </a:outerShdw>
                </a:effectLst>
                <a:latin typeface="+mj-lt"/>
                <a:ea typeface="+mj-ea"/>
                <a:cs typeface="+mj-cs"/>
              </a:defRPr>
            </a:lvl1pPr>
            <a:extLst/>
          </a:lstStyle>
          <a:p>
            <a:r>
              <a:rPr lang="en-GB" sz="1800" dirty="0" smtClean="0"/>
              <a:t>LO2 - How businesses are organised to achieve their purposes – Distribution</a:t>
            </a:r>
            <a:endParaRPr lang="en-GB" sz="1800" dirty="0"/>
          </a:p>
        </p:txBody>
      </p:sp>
    </p:spTree>
    <p:extLst>
      <p:ext uri="{BB962C8B-B14F-4D97-AF65-F5344CB8AC3E}">
        <p14:creationId xmlns:p14="http://schemas.microsoft.com/office/powerpoint/2010/main" val="14198427"/>
      </p:ext>
    </p:extLst>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42844" y="620688"/>
            <a:ext cx="8786874" cy="5496142"/>
          </a:xfrm>
        </p:spPr>
        <p:txBody>
          <a:bodyPr>
            <a:noAutofit/>
          </a:bodyPr>
          <a:lstStyle/>
          <a:p>
            <a:pPr marL="285750" indent="-285750"/>
            <a:r>
              <a:rPr lang="en-GB" sz="1900" dirty="0" smtClean="0"/>
              <a:t>Many organisations outsource both storage and distribution to external contractors. This means paying a specialist firm to do the work. This is often cheaper than employing experts in the business.</a:t>
            </a:r>
          </a:p>
          <a:p>
            <a:pPr marL="0" indent="0">
              <a:buNone/>
            </a:pPr>
            <a:r>
              <a:rPr lang="en-GB" sz="1900" b="1" dirty="0" smtClean="0"/>
              <a:t>Distribution </a:t>
            </a:r>
            <a:r>
              <a:rPr lang="en-GB" sz="1900" b="1" dirty="0" smtClean="0"/>
              <a:t>functions</a:t>
            </a:r>
          </a:p>
          <a:p>
            <a:r>
              <a:rPr lang="en-GB" sz="1900" dirty="0" smtClean="0"/>
              <a:t>Ensuring all goods are appropriately stored before dispatch</a:t>
            </a:r>
          </a:p>
          <a:p>
            <a:r>
              <a:rPr lang="en-GB" sz="1900" dirty="0" smtClean="0"/>
              <a:t>Ensuring goods for dispatch are securely packed and correctly labelled</a:t>
            </a:r>
          </a:p>
          <a:p>
            <a:r>
              <a:rPr lang="en-GB" sz="1900" dirty="0" smtClean="0"/>
              <a:t>Checking vehicle loads are safe and secure</a:t>
            </a:r>
          </a:p>
          <a:p>
            <a:r>
              <a:rPr lang="en-GB" sz="1900" dirty="0" smtClean="0"/>
              <a:t>Ensuring goods are despatched at the right time</a:t>
            </a:r>
          </a:p>
          <a:p>
            <a:r>
              <a:rPr lang="en-GB" sz="1900" dirty="0" smtClean="0"/>
              <a:t>Checking that all deliveries match orders precisely and notifying sales if there is a discrepancy</a:t>
            </a:r>
          </a:p>
          <a:p>
            <a:r>
              <a:rPr lang="en-GB" sz="1900" dirty="0" smtClean="0"/>
              <a:t>Completing the delivery documents</a:t>
            </a:r>
          </a:p>
          <a:p>
            <a:r>
              <a:rPr lang="en-GB" sz="1900" dirty="0" smtClean="0"/>
              <a:t>Planning and scheduling vehicle routes</a:t>
            </a:r>
          </a:p>
          <a:p>
            <a:r>
              <a:rPr lang="en-GB" sz="1900" dirty="0" smtClean="0"/>
              <a:t>Notifying sales staff of delivery schedules so that customers can be informed</a:t>
            </a:r>
          </a:p>
          <a:p>
            <a:r>
              <a:rPr lang="en-GB" sz="1900" dirty="0" smtClean="0"/>
              <a:t>Dealing with distribution problems, eg through bad weather or vehicle breakdown.</a:t>
            </a:r>
          </a:p>
        </p:txBody>
      </p:sp>
      <p:sp>
        <p:nvSpPr>
          <p:cNvPr id="17" name="Title 2"/>
          <p:cNvSpPr txBox="1">
            <a:spLocks/>
          </p:cNvSpPr>
          <p:nvPr/>
        </p:nvSpPr>
        <p:spPr>
          <a:xfrm>
            <a:off x="107504" y="116632"/>
            <a:ext cx="8856984" cy="504056"/>
          </a:xfrm>
          <a:prstGeom prst="rect">
            <a:avLst/>
          </a:prstGeom>
        </p:spPr>
        <p:txBody>
          <a:bodyPr vert="horz" rtlCol="0" anchor="ctr">
            <a:noAutofit/>
            <a:scene3d>
              <a:camera prst="orthographicFront"/>
              <a:lightRig rig="soft" dir="t"/>
            </a:scene3d>
            <a:sp3d prstMaterial="softEdge">
              <a:bevelT w="25400" h="25400"/>
            </a:sp3d>
          </a:bodyPr>
          <a:lstStyle>
            <a:lvl1pPr algn="l" rtl="0" eaLnBrk="1" latinLnBrk="0" hangingPunct="1">
              <a:spcBef>
                <a:spcPct val="0"/>
              </a:spcBef>
              <a:buNone/>
              <a:defRPr kumimoji="0" sz="4000" b="1" kern="1200">
                <a:solidFill>
                  <a:schemeClr val="tx2"/>
                </a:solidFill>
                <a:effectLst>
                  <a:outerShdw blurRad="31750" dist="25400" dir="5400000" algn="tl" rotWithShape="0">
                    <a:srgbClr val="000000">
                      <a:alpha val="25000"/>
                    </a:srgbClr>
                  </a:outerShdw>
                </a:effectLst>
                <a:latin typeface="+mj-lt"/>
                <a:ea typeface="+mj-ea"/>
                <a:cs typeface="+mj-cs"/>
              </a:defRPr>
            </a:lvl1pPr>
            <a:extLst/>
          </a:lstStyle>
          <a:p>
            <a:r>
              <a:rPr lang="en-GB" sz="1800" dirty="0" smtClean="0"/>
              <a:t>LO2 - How businesses are organised to achieve their purposes – Distribution</a:t>
            </a:r>
            <a:endParaRPr lang="en-GB" sz="1800" dirty="0"/>
          </a:p>
        </p:txBody>
      </p:sp>
    </p:spTree>
    <p:extLst>
      <p:ext uri="{BB962C8B-B14F-4D97-AF65-F5344CB8AC3E}">
        <p14:creationId xmlns:p14="http://schemas.microsoft.com/office/powerpoint/2010/main" val="2678004345"/>
      </p:ext>
    </p:extLst>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42844" y="620688"/>
            <a:ext cx="8786874" cy="6336704"/>
          </a:xfrm>
        </p:spPr>
        <p:txBody>
          <a:bodyPr>
            <a:noAutofit/>
          </a:bodyPr>
          <a:lstStyle/>
          <a:p>
            <a:pPr marL="0" indent="0">
              <a:buNone/>
            </a:pPr>
            <a:r>
              <a:rPr lang="en-GB" sz="1600" dirty="0" smtClean="0"/>
              <a:t>Most companies do not produce their own goods, they buy them in, mark up the value or manufacture them into other goods and then distribute them or shelve them for sale. This is true for almost all secondary and tertiary companies except for those who sell services or have no physical product to sell. This is also called </a:t>
            </a:r>
            <a:r>
              <a:rPr lang="en-GB" sz="1600" b="1" dirty="0" smtClean="0"/>
              <a:t>Procurement</a:t>
            </a:r>
            <a:r>
              <a:rPr lang="en-GB" sz="1600" dirty="0" smtClean="0"/>
              <a:t>.</a:t>
            </a:r>
            <a:endParaRPr lang="en-GB" sz="1600" dirty="0" smtClean="0"/>
          </a:p>
          <a:p>
            <a:pPr marL="0" indent="0">
              <a:buNone/>
            </a:pPr>
            <a:r>
              <a:rPr lang="en-GB" sz="1600" dirty="0"/>
              <a:t>Purchasing</a:t>
            </a:r>
            <a:r>
              <a:rPr lang="en-GB" sz="1600" dirty="0" smtClean="0"/>
              <a:t> </a:t>
            </a:r>
            <a:r>
              <a:rPr lang="en-GB" sz="1600" dirty="0" smtClean="0"/>
              <a:t>functions</a:t>
            </a:r>
          </a:p>
          <a:p>
            <a:r>
              <a:rPr lang="en-GB" sz="1600" b="1" dirty="0"/>
              <a:t>Procuring </a:t>
            </a:r>
            <a:r>
              <a:rPr lang="en-GB" sz="1600" b="1" dirty="0" smtClean="0"/>
              <a:t>Materials - </a:t>
            </a:r>
            <a:r>
              <a:rPr lang="en-GB" sz="1600" dirty="0" smtClean="0"/>
              <a:t>The main </a:t>
            </a:r>
            <a:r>
              <a:rPr lang="en-GB" sz="1600" dirty="0"/>
              <a:t>role of the purchasing department is to procure all necessary materials needed for production or daily operation of the </a:t>
            </a:r>
            <a:r>
              <a:rPr lang="en-GB" sz="1600" dirty="0" smtClean="0"/>
              <a:t>company, including </a:t>
            </a:r>
            <a:r>
              <a:rPr lang="en-GB" sz="1600" dirty="0"/>
              <a:t>raw </a:t>
            </a:r>
            <a:r>
              <a:rPr lang="en-GB" sz="1600" dirty="0" smtClean="0"/>
              <a:t>materials, </a:t>
            </a:r>
            <a:r>
              <a:rPr lang="en-GB" sz="1600" dirty="0"/>
              <a:t>tools, machinery, delivery trucks or even the office </a:t>
            </a:r>
            <a:r>
              <a:rPr lang="en-GB" sz="1600" dirty="0" smtClean="0"/>
              <a:t>supplies. </a:t>
            </a:r>
            <a:r>
              <a:rPr lang="en-GB" sz="1600" dirty="0"/>
              <a:t>Purchasing also oversees all of the vendors that supply a company with the items it needs to operate properly.</a:t>
            </a:r>
          </a:p>
          <a:p>
            <a:r>
              <a:rPr lang="en-GB" sz="1600" b="1" dirty="0"/>
              <a:t>Evaluating </a:t>
            </a:r>
            <a:r>
              <a:rPr lang="en-GB" sz="1600" b="1" dirty="0" smtClean="0"/>
              <a:t>Price - </a:t>
            </a:r>
            <a:r>
              <a:rPr lang="en-GB" sz="1600" dirty="0" smtClean="0"/>
              <a:t>A </a:t>
            </a:r>
            <a:r>
              <a:rPr lang="en-GB" sz="1600" dirty="0"/>
              <a:t>purchasing department also </a:t>
            </a:r>
            <a:r>
              <a:rPr lang="en-GB" sz="1600" dirty="0" smtClean="0"/>
              <a:t>responsible for continuously </a:t>
            </a:r>
            <a:r>
              <a:rPr lang="en-GB" sz="1600" dirty="0"/>
              <a:t>evaluating whether it is receiving these materials at the best possible price in order to maximize </a:t>
            </a:r>
            <a:r>
              <a:rPr lang="en-GB" sz="1600" dirty="0" smtClean="0"/>
              <a:t>profitability, communicating </a:t>
            </a:r>
            <a:r>
              <a:rPr lang="en-GB" sz="1600" dirty="0"/>
              <a:t>with alternate vendors, negotiate better pricing for bulk orders or investigate the possibility of procuring cheaper materials from alternative </a:t>
            </a:r>
            <a:r>
              <a:rPr lang="en-GB" sz="1600" dirty="0" smtClean="0"/>
              <a:t>sources.</a:t>
            </a:r>
            <a:endParaRPr lang="en-GB" sz="1600" dirty="0"/>
          </a:p>
          <a:p>
            <a:r>
              <a:rPr lang="en-GB" sz="1600" b="1" dirty="0" smtClean="0"/>
              <a:t>Paperwork </a:t>
            </a:r>
            <a:r>
              <a:rPr lang="en-GB" sz="1600" b="1" dirty="0"/>
              <a:t>and </a:t>
            </a:r>
            <a:r>
              <a:rPr lang="en-GB" sz="1600" b="1" dirty="0" smtClean="0"/>
              <a:t>Accounting - </a:t>
            </a:r>
            <a:r>
              <a:rPr lang="en-GB" sz="1600" dirty="0" smtClean="0"/>
              <a:t>Purchasing </a:t>
            </a:r>
            <a:r>
              <a:rPr lang="en-GB" sz="1600" dirty="0"/>
              <a:t>ensures timely delivery of materials from vendors, generates and tracks purchase orders and works alongside the receiving department and the accounts </a:t>
            </a:r>
            <a:r>
              <a:rPr lang="en-GB" sz="1600" dirty="0" smtClean="0"/>
              <a:t>payable.</a:t>
            </a:r>
            <a:endParaRPr lang="en-GB" sz="1600" dirty="0"/>
          </a:p>
          <a:p>
            <a:r>
              <a:rPr lang="en-GB" sz="1600" b="1" dirty="0"/>
              <a:t>Policy </a:t>
            </a:r>
            <a:r>
              <a:rPr lang="en-GB" sz="1600" b="1" dirty="0" smtClean="0"/>
              <a:t>Compliance - </a:t>
            </a:r>
            <a:r>
              <a:rPr lang="en-GB" sz="1600" dirty="0" smtClean="0"/>
              <a:t>The </a:t>
            </a:r>
            <a:r>
              <a:rPr lang="en-GB" sz="1600" dirty="0"/>
              <a:t>purchasing department also must ensure that it is complying with all company </a:t>
            </a:r>
            <a:r>
              <a:rPr lang="en-GB" sz="1600" dirty="0" smtClean="0"/>
              <a:t>policies ensuring </a:t>
            </a:r>
            <a:r>
              <a:rPr lang="en-GB" sz="1600" dirty="0"/>
              <a:t>that it heeds the proper protocols for purchase and budget </a:t>
            </a:r>
            <a:r>
              <a:rPr lang="en-GB" sz="1600" dirty="0" smtClean="0"/>
              <a:t>approval</a:t>
            </a:r>
            <a:endParaRPr lang="en-GB" sz="1600" dirty="0"/>
          </a:p>
        </p:txBody>
      </p:sp>
      <p:sp>
        <p:nvSpPr>
          <p:cNvPr id="5" name="Title 2"/>
          <p:cNvSpPr txBox="1">
            <a:spLocks/>
          </p:cNvSpPr>
          <p:nvPr/>
        </p:nvSpPr>
        <p:spPr>
          <a:xfrm>
            <a:off x="107504" y="116632"/>
            <a:ext cx="8856984" cy="504056"/>
          </a:xfrm>
          <a:prstGeom prst="rect">
            <a:avLst/>
          </a:prstGeom>
        </p:spPr>
        <p:txBody>
          <a:bodyPr vert="horz" rtlCol="0" anchor="ctr">
            <a:noAutofit/>
            <a:scene3d>
              <a:camera prst="orthographicFront"/>
              <a:lightRig rig="soft" dir="t"/>
            </a:scene3d>
            <a:sp3d prstMaterial="softEdge">
              <a:bevelT w="25400" h="25400"/>
            </a:sp3d>
          </a:bodyPr>
          <a:lstStyle>
            <a:lvl1pPr algn="l" rtl="0" eaLnBrk="1" latinLnBrk="0" hangingPunct="1">
              <a:spcBef>
                <a:spcPct val="0"/>
              </a:spcBef>
              <a:buNone/>
              <a:defRPr kumimoji="0" sz="4000" b="1" kern="1200">
                <a:solidFill>
                  <a:schemeClr val="tx2"/>
                </a:solidFill>
                <a:effectLst>
                  <a:outerShdw blurRad="31750" dist="25400" dir="5400000" algn="tl" rotWithShape="0">
                    <a:srgbClr val="000000">
                      <a:alpha val="25000"/>
                    </a:srgbClr>
                  </a:outerShdw>
                </a:effectLst>
                <a:latin typeface="+mj-lt"/>
                <a:ea typeface="+mj-ea"/>
                <a:cs typeface="+mj-cs"/>
              </a:defRPr>
            </a:lvl1pPr>
            <a:extLst/>
          </a:lstStyle>
          <a:p>
            <a:r>
              <a:rPr lang="en-GB" sz="1800" dirty="0" smtClean="0"/>
              <a:t>LO2 - How businesses are organised to achieve their purposes – Purchasing</a:t>
            </a:r>
            <a:endParaRPr lang="en-GB" sz="1800" dirty="0"/>
          </a:p>
        </p:txBody>
      </p:sp>
    </p:spTree>
    <p:extLst>
      <p:ext uri="{BB962C8B-B14F-4D97-AF65-F5344CB8AC3E}">
        <p14:creationId xmlns:p14="http://schemas.microsoft.com/office/powerpoint/2010/main" val="2299071552"/>
      </p:ext>
    </p:extLst>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42844" y="620688"/>
            <a:ext cx="8786874" cy="5832648"/>
          </a:xfrm>
        </p:spPr>
        <p:txBody>
          <a:bodyPr>
            <a:noAutofit/>
          </a:bodyPr>
          <a:lstStyle/>
          <a:p>
            <a:pPr marL="285750" indent="-285750"/>
            <a:r>
              <a:rPr lang="en-GB" sz="1750" dirty="0" smtClean="0"/>
              <a:t>Most entrepreneurs consider this is the most important function in the business. This is because all businesses need a regular stream of income to pay the bills. Finance staff record all the money earned and spent so that the senior managers always know how much profit (or loss) is being made by each product or each part of the business and how much money is currently held by the business. This enables critical decisions to be made rapidly and accurately because they are based on accurate information. In some cases, this can mean the difference between the success or failure of the business as a whole.</a:t>
            </a:r>
          </a:p>
          <a:p>
            <a:pPr marL="285750" indent="-285750"/>
            <a:r>
              <a:rPr lang="en-GB" sz="1750" dirty="0" smtClean="0"/>
              <a:t>In </a:t>
            </a:r>
            <a:r>
              <a:rPr lang="en-GB" sz="1750" dirty="0" smtClean="0"/>
              <a:t>many large businesses, different types of financial experts are employed:</a:t>
            </a:r>
          </a:p>
          <a:p>
            <a:pPr lvl="1"/>
            <a:r>
              <a:rPr lang="en-GB" sz="1750" b="1" dirty="0" smtClean="0"/>
              <a:t>management accountants </a:t>
            </a:r>
            <a:r>
              <a:rPr lang="en-GB" sz="1750" dirty="0" smtClean="0"/>
              <a:t>monitor departmental budgets and current income from sales, prepare cash flow forecasts and specialise in analysing day-to-day financial information and keeping senior managers informed.</a:t>
            </a:r>
          </a:p>
          <a:p>
            <a:pPr lvl="1"/>
            <a:r>
              <a:rPr lang="en-GB" sz="1750" b="1" dirty="0" smtClean="0"/>
              <a:t>financial accountants </a:t>
            </a:r>
            <a:r>
              <a:rPr lang="en-GB" sz="1750" dirty="0" smtClean="0"/>
              <a:t>are concerned with the preparation of the statutory accounts. All companies must provide a Balance Sheet and Profit and Loss Account each year, and most produce a cash flow statement as well. </a:t>
            </a:r>
          </a:p>
          <a:p>
            <a:pPr lvl="1"/>
            <a:r>
              <a:rPr lang="en-GB" sz="1750" b="1" dirty="0" smtClean="0"/>
              <a:t>a credit controller </a:t>
            </a:r>
            <a:r>
              <a:rPr lang="en-GB" sz="1750" dirty="0" smtClean="0"/>
              <a:t>monitors overdue payments and takes action to recover bad debts.</a:t>
            </a:r>
          </a:p>
        </p:txBody>
      </p:sp>
      <p:sp>
        <p:nvSpPr>
          <p:cNvPr id="17" name="Title 2"/>
          <p:cNvSpPr txBox="1">
            <a:spLocks/>
          </p:cNvSpPr>
          <p:nvPr/>
        </p:nvSpPr>
        <p:spPr>
          <a:xfrm>
            <a:off x="107504" y="116632"/>
            <a:ext cx="8856984" cy="504056"/>
          </a:xfrm>
          <a:prstGeom prst="rect">
            <a:avLst/>
          </a:prstGeom>
        </p:spPr>
        <p:txBody>
          <a:bodyPr vert="horz" rtlCol="0" anchor="ctr">
            <a:noAutofit/>
            <a:scene3d>
              <a:camera prst="orthographicFront"/>
              <a:lightRig rig="soft" dir="t"/>
            </a:scene3d>
            <a:sp3d prstMaterial="softEdge">
              <a:bevelT w="25400" h="25400"/>
            </a:sp3d>
          </a:bodyPr>
          <a:lstStyle>
            <a:lvl1pPr algn="l" rtl="0" eaLnBrk="1" latinLnBrk="0" hangingPunct="1">
              <a:spcBef>
                <a:spcPct val="0"/>
              </a:spcBef>
              <a:buNone/>
              <a:defRPr kumimoji="0" sz="4000" b="1" kern="1200">
                <a:solidFill>
                  <a:schemeClr val="tx2"/>
                </a:solidFill>
                <a:effectLst>
                  <a:outerShdw blurRad="31750" dist="25400" dir="5400000" algn="tl" rotWithShape="0">
                    <a:srgbClr val="000000">
                      <a:alpha val="25000"/>
                    </a:srgbClr>
                  </a:outerShdw>
                </a:effectLst>
                <a:latin typeface="+mj-lt"/>
                <a:ea typeface="+mj-ea"/>
                <a:cs typeface="+mj-cs"/>
              </a:defRPr>
            </a:lvl1pPr>
            <a:extLst/>
          </a:lstStyle>
          <a:p>
            <a:r>
              <a:rPr lang="en-GB" sz="1800" dirty="0" smtClean="0"/>
              <a:t>LO2 - How businesses are organised to achieve their purposes – Finance</a:t>
            </a:r>
            <a:endParaRPr lang="en-GB" sz="1800" dirty="0"/>
          </a:p>
        </p:txBody>
      </p:sp>
    </p:spTree>
    <p:extLst>
      <p:ext uri="{BB962C8B-B14F-4D97-AF65-F5344CB8AC3E}">
        <p14:creationId xmlns:p14="http://schemas.microsoft.com/office/powerpoint/2010/main" val="3241581724"/>
      </p:ext>
    </p:extLst>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42844" y="813178"/>
            <a:ext cx="8786874" cy="6072206"/>
          </a:xfrm>
        </p:spPr>
        <p:txBody>
          <a:bodyPr>
            <a:noAutofit/>
          </a:bodyPr>
          <a:lstStyle/>
          <a:p>
            <a:pPr marL="285750" indent="-285750"/>
            <a:r>
              <a:rPr lang="en-GB" sz="2000" b="1" dirty="0" smtClean="0"/>
              <a:t>Finance</a:t>
            </a:r>
            <a:r>
              <a:rPr lang="en-GB" sz="2000" dirty="0" smtClean="0"/>
              <a:t> staff support the </a:t>
            </a:r>
            <a:r>
              <a:rPr lang="en-GB" sz="2000" b="1" dirty="0" smtClean="0"/>
              <a:t>accountants</a:t>
            </a:r>
            <a:r>
              <a:rPr lang="en-GB" sz="2000" dirty="0" smtClean="0"/>
              <a:t> by keeping financial records, chasing up late payments and paying for items purchased. Today, virtually all businesses use computer accounting packages to record financial transactions and prepare their accounts as well as spreadsheets to analyse financial data. Some finance departments prepare the </a:t>
            </a:r>
            <a:r>
              <a:rPr lang="en-GB" sz="2000" b="1" dirty="0" smtClean="0"/>
              <a:t>payroll</a:t>
            </a:r>
            <a:r>
              <a:rPr lang="en-GB" sz="2000" dirty="0" smtClean="0"/>
              <a:t> and pay staff salaries, but other businesses outsource this to a specialist bureau.</a:t>
            </a:r>
          </a:p>
          <a:p>
            <a:pPr marL="285750" indent="-285750"/>
            <a:r>
              <a:rPr lang="en-GB" sz="2000" dirty="0" smtClean="0"/>
              <a:t>Finally</a:t>
            </a:r>
            <a:r>
              <a:rPr lang="en-GB" sz="2000" dirty="0" smtClean="0"/>
              <a:t>, businesses will often need money to fulfil specific aims and objectives linked to growth, expansion or simply updating their equipment or machinery. These items may be bought from money held back (reserved) from past profits, but usually additional money will be needed. If the business needs to borrow money it will want the cheapest interest rates possible and also want good repayment terms. Deciding where to obtain these funds is a specialist job and normally the task of the senior financial manager.</a:t>
            </a:r>
          </a:p>
        </p:txBody>
      </p:sp>
      <p:sp>
        <p:nvSpPr>
          <p:cNvPr id="17" name="Title 2"/>
          <p:cNvSpPr txBox="1">
            <a:spLocks/>
          </p:cNvSpPr>
          <p:nvPr/>
        </p:nvSpPr>
        <p:spPr>
          <a:xfrm>
            <a:off x="107504" y="116632"/>
            <a:ext cx="8856984" cy="504056"/>
          </a:xfrm>
          <a:prstGeom prst="rect">
            <a:avLst/>
          </a:prstGeom>
        </p:spPr>
        <p:txBody>
          <a:bodyPr vert="horz" rtlCol="0" anchor="ctr">
            <a:noAutofit/>
            <a:scene3d>
              <a:camera prst="orthographicFront"/>
              <a:lightRig rig="soft" dir="t"/>
            </a:scene3d>
            <a:sp3d prstMaterial="softEdge">
              <a:bevelT w="25400" h="25400"/>
            </a:sp3d>
          </a:bodyPr>
          <a:lstStyle>
            <a:lvl1pPr algn="l" rtl="0" eaLnBrk="1" latinLnBrk="0" hangingPunct="1">
              <a:spcBef>
                <a:spcPct val="0"/>
              </a:spcBef>
              <a:buNone/>
              <a:defRPr kumimoji="0" sz="4000" b="1" kern="1200">
                <a:solidFill>
                  <a:schemeClr val="tx2"/>
                </a:solidFill>
                <a:effectLst>
                  <a:outerShdw blurRad="31750" dist="25400" dir="5400000" algn="tl" rotWithShape="0">
                    <a:srgbClr val="000000">
                      <a:alpha val="25000"/>
                    </a:srgbClr>
                  </a:outerShdw>
                </a:effectLst>
                <a:latin typeface="+mj-lt"/>
                <a:ea typeface="+mj-ea"/>
                <a:cs typeface="+mj-cs"/>
              </a:defRPr>
            </a:lvl1pPr>
            <a:extLst/>
          </a:lstStyle>
          <a:p>
            <a:r>
              <a:rPr lang="en-GB" sz="1800" dirty="0" smtClean="0"/>
              <a:t>LO2 - How businesses are organised to achieve their purposes – Finance</a:t>
            </a:r>
            <a:endParaRPr lang="en-GB" sz="1800" dirty="0"/>
          </a:p>
        </p:txBody>
      </p:sp>
    </p:spTree>
    <p:extLst>
      <p:ext uri="{BB962C8B-B14F-4D97-AF65-F5344CB8AC3E}">
        <p14:creationId xmlns:p14="http://schemas.microsoft.com/office/powerpoint/2010/main" val="2291863920"/>
      </p:ext>
    </p:extLst>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42844" y="692696"/>
            <a:ext cx="8786874" cy="5688632"/>
          </a:xfrm>
        </p:spPr>
        <p:txBody>
          <a:bodyPr>
            <a:noAutofit/>
          </a:bodyPr>
          <a:lstStyle/>
          <a:p>
            <a:pPr marL="365125" indent="-365125">
              <a:buNone/>
            </a:pPr>
            <a:r>
              <a:rPr lang="en-GB" sz="1800" b="1" dirty="0" smtClean="0"/>
              <a:t>Finance</a:t>
            </a:r>
            <a:r>
              <a:rPr lang="en-GB" sz="1800" dirty="0" smtClean="0"/>
              <a:t> functions</a:t>
            </a:r>
          </a:p>
          <a:p>
            <a:r>
              <a:rPr lang="en-GB" sz="1800" dirty="0" smtClean="0"/>
              <a:t>Producing invoices, checking payments are received and chasing up overdue payments</a:t>
            </a:r>
          </a:p>
          <a:p>
            <a:r>
              <a:rPr lang="en-GB" sz="1800" dirty="0" smtClean="0"/>
              <a:t>Recording money received</a:t>
            </a:r>
          </a:p>
          <a:p>
            <a:r>
              <a:rPr lang="en-GB" sz="1800" dirty="0" smtClean="0"/>
              <a:t>Checking and paying invoices received</a:t>
            </a:r>
          </a:p>
          <a:p>
            <a:r>
              <a:rPr lang="en-GB" sz="1800" dirty="0" smtClean="0"/>
              <a:t>Preparing the payroll and paying staff salaries</a:t>
            </a:r>
          </a:p>
          <a:p>
            <a:r>
              <a:rPr lang="en-GB" sz="1800" dirty="0" smtClean="0"/>
              <a:t>Monitoring departmental budgets to check managers are not overspending</a:t>
            </a:r>
          </a:p>
          <a:p>
            <a:r>
              <a:rPr lang="en-GB" sz="1800" dirty="0" smtClean="0"/>
              <a:t>Issuing regular budget reports to all departmental managers</a:t>
            </a:r>
          </a:p>
          <a:p>
            <a:r>
              <a:rPr lang="en-GB" sz="1800" dirty="0" smtClean="0"/>
              <a:t>Producing cash flow forecasts and regular financial reports for senior managers</a:t>
            </a:r>
          </a:p>
          <a:p>
            <a:r>
              <a:rPr lang="en-GB" sz="1800" dirty="0" smtClean="0"/>
              <a:t>Advising senior managers on sources of finance for capital expenditure.</a:t>
            </a:r>
          </a:p>
          <a:p>
            <a:r>
              <a:rPr lang="en-GB" sz="1800" dirty="0" smtClean="0"/>
              <a:t>Producing the statutory accounts each year</a:t>
            </a:r>
          </a:p>
        </p:txBody>
      </p:sp>
      <p:sp>
        <p:nvSpPr>
          <p:cNvPr id="17" name="Title 2"/>
          <p:cNvSpPr txBox="1">
            <a:spLocks/>
          </p:cNvSpPr>
          <p:nvPr/>
        </p:nvSpPr>
        <p:spPr>
          <a:xfrm>
            <a:off x="107504" y="116632"/>
            <a:ext cx="8856984" cy="504056"/>
          </a:xfrm>
          <a:prstGeom prst="rect">
            <a:avLst/>
          </a:prstGeom>
        </p:spPr>
        <p:txBody>
          <a:bodyPr vert="horz" rtlCol="0" anchor="ctr">
            <a:noAutofit/>
            <a:scene3d>
              <a:camera prst="orthographicFront"/>
              <a:lightRig rig="soft" dir="t"/>
            </a:scene3d>
            <a:sp3d prstMaterial="softEdge">
              <a:bevelT w="25400" h="25400"/>
            </a:sp3d>
          </a:bodyPr>
          <a:lstStyle>
            <a:lvl1pPr algn="l" rtl="0" eaLnBrk="1" latinLnBrk="0" hangingPunct="1">
              <a:spcBef>
                <a:spcPct val="0"/>
              </a:spcBef>
              <a:buNone/>
              <a:defRPr kumimoji="0" sz="4000" b="1" kern="1200">
                <a:solidFill>
                  <a:schemeClr val="tx2"/>
                </a:solidFill>
                <a:effectLst>
                  <a:outerShdw blurRad="31750" dist="25400" dir="5400000" algn="tl" rotWithShape="0">
                    <a:srgbClr val="000000">
                      <a:alpha val="25000"/>
                    </a:srgbClr>
                  </a:outerShdw>
                </a:effectLst>
                <a:latin typeface="+mj-lt"/>
                <a:ea typeface="+mj-ea"/>
                <a:cs typeface="+mj-cs"/>
              </a:defRPr>
            </a:lvl1pPr>
            <a:extLst/>
          </a:lstStyle>
          <a:p>
            <a:r>
              <a:rPr lang="en-GB" sz="1800" dirty="0" smtClean="0"/>
              <a:t>LO2 - How businesses are organised to achieve their purposes – Finance</a:t>
            </a:r>
            <a:endParaRPr lang="en-GB" sz="1800" dirty="0"/>
          </a:p>
        </p:txBody>
      </p:sp>
    </p:spTree>
    <p:extLst>
      <p:ext uri="{BB962C8B-B14F-4D97-AF65-F5344CB8AC3E}">
        <p14:creationId xmlns:p14="http://schemas.microsoft.com/office/powerpoint/2010/main" val="3563754169"/>
      </p:ext>
    </p:extLst>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42844" y="620688"/>
            <a:ext cx="8786874" cy="6072206"/>
          </a:xfrm>
        </p:spPr>
        <p:txBody>
          <a:bodyPr>
            <a:noAutofit/>
          </a:bodyPr>
          <a:lstStyle/>
          <a:p>
            <a:pPr marL="285750" indent="-285750"/>
            <a:r>
              <a:rPr lang="en-GB" sz="1700" dirty="0" smtClean="0"/>
              <a:t>The </a:t>
            </a:r>
            <a:r>
              <a:rPr lang="en-GB" sz="1700" b="1" dirty="0" smtClean="0"/>
              <a:t>human resources </a:t>
            </a:r>
            <a:r>
              <a:rPr lang="en-GB" sz="1700" dirty="0" smtClean="0"/>
              <a:t>of a business are its employees. Wise organisations look after their staff on the basis that if they are well trained and committed to the aims of the business, the organisation is more likely to be successful. </a:t>
            </a:r>
          </a:p>
          <a:p>
            <a:pPr marL="285750" indent="-285750"/>
            <a:r>
              <a:rPr lang="en-GB" sz="1700" dirty="0" smtClean="0"/>
              <a:t>HR is responsible for recruiting new employees and ensuring that each vacancy is filled by the best person for the job. This is important because the recruitment process is expensive and time-consuming. Hiring the wrong person can be costly and cause problems both for the individual and the firm.</a:t>
            </a:r>
          </a:p>
          <a:p>
            <a:pPr marL="285750" indent="-285750"/>
            <a:r>
              <a:rPr lang="en-GB" sz="1700" dirty="0" smtClean="0"/>
              <a:t>Normally, new employees attend an </a:t>
            </a:r>
            <a:r>
              <a:rPr lang="en-GB" sz="1700" b="1" dirty="0" smtClean="0"/>
              <a:t>induction programme </a:t>
            </a:r>
            <a:r>
              <a:rPr lang="en-GB" sz="1700" dirty="0" smtClean="0"/>
              <a:t>which</a:t>
            </a:r>
            <a:r>
              <a:rPr lang="en-GB" sz="1700" b="1" dirty="0" smtClean="0"/>
              <a:t> </a:t>
            </a:r>
            <a:r>
              <a:rPr lang="en-GB" sz="1700" dirty="0" smtClean="0"/>
              <a:t>tells them about the business, their rights and responsibilities as employees, the company rules and the requirements of their new job. Arranging appropriate training and assisting with the continuous professional development of staff is another aspect of HR. Training may be carried out in-house or staff may attend external courses.</a:t>
            </a:r>
          </a:p>
          <a:p>
            <a:pPr marL="285750" indent="-285750"/>
            <a:r>
              <a:rPr lang="en-GB" sz="1700" b="1" dirty="0" smtClean="0"/>
              <a:t>HR</a:t>
            </a:r>
            <a:r>
              <a:rPr lang="en-GB" sz="1700" dirty="0" smtClean="0"/>
              <a:t> aims to ensure that the business retains good, experienced staff. Analysing staff-turnover figures will show the rate at which people leave the organisation. If these are high, it is important to identify and remedy any problem areas. Whilst people may leave for justifiable reasons, such as moving to another area or for promotion elsewhere, dissatisfaction with the job or the company should be investigated. Some organisations hold exit interviews </a:t>
            </a:r>
            <a:r>
              <a:rPr lang="en-GB" sz="1700" dirty="0" smtClean="0"/>
              <a:t>to find </a:t>
            </a:r>
            <a:r>
              <a:rPr lang="en-GB" sz="1700" dirty="0" smtClean="0"/>
              <a:t>out staff views on the business when they leave.</a:t>
            </a:r>
          </a:p>
          <a:p>
            <a:pPr marL="285750" indent="-285750"/>
            <a:endParaRPr lang="en-GB" sz="1700" dirty="0" smtClean="0"/>
          </a:p>
        </p:txBody>
      </p:sp>
      <p:sp>
        <p:nvSpPr>
          <p:cNvPr id="17" name="Title 2"/>
          <p:cNvSpPr txBox="1">
            <a:spLocks/>
          </p:cNvSpPr>
          <p:nvPr/>
        </p:nvSpPr>
        <p:spPr>
          <a:xfrm>
            <a:off x="107504" y="116632"/>
            <a:ext cx="8856984" cy="504056"/>
          </a:xfrm>
          <a:prstGeom prst="rect">
            <a:avLst/>
          </a:prstGeom>
        </p:spPr>
        <p:txBody>
          <a:bodyPr vert="horz" rtlCol="0" anchor="ctr">
            <a:noAutofit/>
            <a:scene3d>
              <a:camera prst="orthographicFront"/>
              <a:lightRig rig="soft" dir="t"/>
            </a:scene3d>
            <a:sp3d prstMaterial="softEdge">
              <a:bevelT w="25400" h="25400"/>
            </a:sp3d>
          </a:bodyPr>
          <a:lstStyle>
            <a:lvl1pPr algn="l" rtl="0" eaLnBrk="1" latinLnBrk="0" hangingPunct="1">
              <a:spcBef>
                <a:spcPct val="0"/>
              </a:spcBef>
              <a:buNone/>
              <a:defRPr kumimoji="0" sz="4000" b="1" kern="1200">
                <a:solidFill>
                  <a:schemeClr val="tx2"/>
                </a:solidFill>
                <a:effectLst>
                  <a:outerShdw blurRad="31750" dist="25400" dir="5400000" algn="tl" rotWithShape="0">
                    <a:srgbClr val="000000">
                      <a:alpha val="25000"/>
                    </a:srgbClr>
                  </a:outerShdw>
                </a:effectLst>
                <a:latin typeface="+mj-lt"/>
                <a:ea typeface="+mj-ea"/>
                <a:cs typeface="+mj-cs"/>
              </a:defRPr>
            </a:lvl1pPr>
            <a:extLst/>
          </a:lstStyle>
          <a:p>
            <a:r>
              <a:rPr lang="en-GB" sz="1630" dirty="0" smtClean="0"/>
              <a:t>LO2 - How businesses are organised to achieve their purposes – Human Resources</a:t>
            </a:r>
            <a:endParaRPr lang="en-GB" sz="1630" dirty="0"/>
          </a:p>
        </p:txBody>
      </p:sp>
    </p:spTree>
    <p:extLst>
      <p:ext uri="{BB962C8B-B14F-4D97-AF65-F5344CB8AC3E}">
        <p14:creationId xmlns:p14="http://schemas.microsoft.com/office/powerpoint/2010/main" val="2811860401"/>
      </p:ext>
    </p:extLst>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42844" y="620688"/>
            <a:ext cx="8786874" cy="6072206"/>
          </a:xfrm>
        </p:spPr>
        <p:txBody>
          <a:bodyPr>
            <a:noAutofit/>
          </a:bodyPr>
          <a:lstStyle/>
          <a:p>
            <a:pPr marL="285750" indent="-285750"/>
            <a:r>
              <a:rPr lang="en-GB" sz="1700" dirty="0" smtClean="0"/>
              <a:t>Employees normally have basic expectations of their employer. They expect to be treated and paid fairly, to have appropriate working conditions, to have training opportunities, which will improve their promotion prospects, and support if they are ill or have serious personal problems. They also want a varied and interesting job and praise when they have worked particularly hard or well. These factors help </a:t>
            </a:r>
            <a:r>
              <a:rPr lang="en-GB" sz="1700" b="1" dirty="0" smtClean="0"/>
              <a:t>motivation, </a:t>
            </a:r>
            <a:r>
              <a:rPr lang="en-GB" sz="1700" dirty="0" smtClean="0"/>
              <a:t>which means staff are keen to work hard – and this benefits </a:t>
            </a:r>
            <a:r>
              <a:rPr lang="en-GB" sz="1700" dirty="0" smtClean="0"/>
              <a:t>everyone.</a:t>
            </a:r>
          </a:p>
          <a:p>
            <a:pPr marL="285750" indent="-285750"/>
            <a:r>
              <a:rPr lang="en-GB" sz="1700" b="1" dirty="0" smtClean="0"/>
              <a:t>HR</a:t>
            </a:r>
            <a:r>
              <a:rPr lang="en-GB" sz="1700" dirty="0" smtClean="0"/>
              <a:t> </a:t>
            </a:r>
            <a:r>
              <a:rPr lang="en-GB" sz="1700" dirty="0" smtClean="0"/>
              <a:t>can help this process by monitoring working conditions, having staff welfare policies and ensuring that company pay rates are fair and competitive.</a:t>
            </a:r>
          </a:p>
          <a:p>
            <a:pPr marL="285750" indent="-285750"/>
            <a:r>
              <a:rPr lang="en-GB" sz="1700" dirty="0" smtClean="0"/>
              <a:t>Many organisations have staff associations, which monitor the views and conditions of staff and make these known. In other businesses trade unions may represent the workers, especially on pay and conditions. Senior HR staff liaise with these organisations, keep them informed of changes and developments and are also involved in any negotiations with senior management.</a:t>
            </a:r>
          </a:p>
          <a:p>
            <a:pPr marL="285750" indent="-285750"/>
            <a:r>
              <a:rPr lang="en-GB" sz="1700" dirty="0" smtClean="0"/>
              <a:t>Today, all employees and employers have legal rights and responsibilities in relation to health and safety, data protection (which restricts the type of information which can be held on employees and customers and how it is used) and employment. </a:t>
            </a:r>
            <a:r>
              <a:rPr lang="en-GB" sz="1700" b="1" dirty="0" smtClean="0"/>
              <a:t>HR</a:t>
            </a:r>
            <a:r>
              <a:rPr lang="en-GB" sz="1700" dirty="0" smtClean="0"/>
              <a:t> staff must ensure that the business complies with current laws and stays up to date with legal changes and </a:t>
            </a:r>
            <a:r>
              <a:rPr lang="en-GB" sz="1700" dirty="0" smtClean="0"/>
              <a:t>developments</a:t>
            </a:r>
            <a:r>
              <a:rPr lang="en-GB" sz="1700" dirty="0" smtClean="0"/>
              <a:t>.</a:t>
            </a:r>
          </a:p>
        </p:txBody>
      </p:sp>
      <p:sp>
        <p:nvSpPr>
          <p:cNvPr id="17" name="Title 2"/>
          <p:cNvSpPr txBox="1">
            <a:spLocks/>
          </p:cNvSpPr>
          <p:nvPr/>
        </p:nvSpPr>
        <p:spPr>
          <a:xfrm>
            <a:off x="107504" y="116632"/>
            <a:ext cx="8856984" cy="504056"/>
          </a:xfrm>
          <a:prstGeom prst="rect">
            <a:avLst/>
          </a:prstGeom>
        </p:spPr>
        <p:txBody>
          <a:bodyPr vert="horz" rtlCol="0" anchor="ctr">
            <a:noAutofit/>
            <a:scene3d>
              <a:camera prst="orthographicFront"/>
              <a:lightRig rig="soft" dir="t"/>
            </a:scene3d>
            <a:sp3d prstMaterial="softEdge">
              <a:bevelT w="25400" h="25400"/>
            </a:sp3d>
          </a:bodyPr>
          <a:lstStyle>
            <a:lvl1pPr algn="l" rtl="0" eaLnBrk="1" latinLnBrk="0" hangingPunct="1">
              <a:spcBef>
                <a:spcPct val="0"/>
              </a:spcBef>
              <a:buNone/>
              <a:defRPr kumimoji="0" sz="4000" b="1" kern="1200">
                <a:solidFill>
                  <a:schemeClr val="tx2"/>
                </a:solidFill>
                <a:effectLst>
                  <a:outerShdw blurRad="31750" dist="25400" dir="5400000" algn="tl" rotWithShape="0">
                    <a:srgbClr val="000000">
                      <a:alpha val="25000"/>
                    </a:srgbClr>
                  </a:outerShdw>
                </a:effectLst>
                <a:latin typeface="+mj-lt"/>
                <a:ea typeface="+mj-ea"/>
                <a:cs typeface="+mj-cs"/>
              </a:defRPr>
            </a:lvl1pPr>
            <a:extLst/>
          </a:lstStyle>
          <a:p>
            <a:r>
              <a:rPr lang="en-GB" sz="1630" dirty="0" smtClean="0"/>
              <a:t>LO2 - How businesses are organised to achieve their purposes – Human Resources</a:t>
            </a:r>
            <a:endParaRPr lang="en-GB" sz="1630" dirty="0"/>
          </a:p>
        </p:txBody>
      </p:sp>
    </p:spTree>
    <p:extLst>
      <p:ext uri="{BB962C8B-B14F-4D97-AF65-F5344CB8AC3E}">
        <p14:creationId xmlns:p14="http://schemas.microsoft.com/office/powerpoint/2010/main" val="3494073422"/>
      </p:ext>
    </p:extLst>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1414639621"/>
              </p:ext>
            </p:extLst>
          </p:nvPr>
        </p:nvGraphicFramePr>
        <p:xfrm>
          <a:off x="251520" y="764704"/>
          <a:ext cx="8713663" cy="5613100"/>
        </p:xfrm>
        <a:graphic>
          <a:graphicData uri="http://schemas.openxmlformats.org/drawingml/2006/table">
            <a:tbl>
              <a:tblPr firstRow="1" bandRow="1">
                <a:tableStyleId>{5C22544A-7EE6-4342-B048-85BDC9FD1C3A}</a:tableStyleId>
              </a:tblPr>
              <a:tblGrid>
                <a:gridCol w="360730"/>
                <a:gridCol w="1511478"/>
                <a:gridCol w="432048"/>
                <a:gridCol w="2160240"/>
                <a:gridCol w="432743"/>
                <a:gridCol w="1583481"/>
                <a:gridCol w="432048"/>
                <a:gridCol w="1800895"/>
              </a:tblGrid>
              <a:tr h="521216">
                <a:tc gridSpan="2">
                  <a:txBody>
                    <a:bodyPr/>
                    <a:lstStyle/>
                    <a:p>
                      <a:r>
                        <a:rPr kumimoji="0" lang="en-GB" sz="1040" u="none" strike="noStrike" kern="1200" baseline="0" dirty="0" smtClean="0"/>
                        <a:t>Learning Outcome (LO) </a:t>
                      </a:r>
                    </a:p>
                    <a:p>
                      <a:r>
                        <a:rPr kumimoji="0" lang="en-GB" sz="1040" u="none" strike="noStrike" kern="1200" baseline="0" dirty="0" smtClean="0"/>
                        <a:t>The learner will:</a:t>
                      </a:r>
                      <a:endParaRPr kumimoji="0" lang="en-GB" sz="1040" b="0" i="0" u="none" strike="noStrike" kern="1200" baseline="0" dirty="0" smtClean="0">
                        <a:solidFill>
                          <a:schemeClr val="lt1"/>
                        </a:solidFill>
                        <a:latin typeface="Arial" pitchFamily="34" charset="0"/>
                        <a:ea typeface="+mn-ea"/>
                        <a:cs typeface="Arial" pitchFamily="34" charset="0"/>
                      </a:endParaRPr>
                    </a:p>
                  </a:txBody>
                  <a:tcPr/>
                </a:tc>
                <a:tc hMerge="1">
                  <a:txBody>
                    <a:bodyPr/>
                    <a:lstStyle/>
                    <a:p>
                      <a:endParaRPr lang="en-GB"/>
                    </a:p>
                  </a:txBody>
                  <a:tcPr/>
                </a:tc>
                <a:tc gridSpan="2">
                  <a:txBody>
                    <a:bodyPr/>
                    <a:lstStyle/>
                    <a:p>
                      <a:r>
                        <a:rPr kumimoji="0" lang="en-GB" sz="1040" u="none" strike="noStrike" kern="1200" baseline="0" dirty="0" smtClean="0"/>
                        <a:t>Pass - The assessment criteria are the pass requirements for this unit.  The learner can: </a:t>
                      </a:r>
                      <a:endParaRPr kumimoji="0" lang="en-GB" sz="1040" b="0" i="0" u="none" strike="noStrike" kern="1200" baseline="0" dirty="0" smtClean="0">
                        <a:solidFill>
                          <a:schemeClr val="lt1"/>
                        </a:solidFill>
                        <a:latin typeface="Arial" pitchFamily="34" charset="0"/>
                        <a:ea typeface="+mn-ea"/>
                        <a:cs typeface="Arial" pitchFamily="34" charset="0"/>
                      </a:endParaRPr>
                    </a:p>
                  </a:txBody>
                  <a:tcPr/>
                </a:tc>
                <a:tc hMerge="1">
                  <a:txBody>
                    <a:bodyPr/>
                    <a:lstStyle/>
                    <a:p>
                      <a:endParaRPr lang="en-GB"/>
                    </a:p>
                  </a:txBody>
                  <a:tcPr/>
                </a:tc>
                <a:tc gridSpan="2">
                  <a:txBody>
                    <a:bodyPr/>
                    <a:lstStyle/>
                    <a:p>
                      <a:r>
                        <a:rPr kumimoji="0" lang="en-GB" sz="1040" u="none" strike="noStrike" kern="1200" baseline="0" dirty="0" smtClean="0"/>
                        <a:t>Merit  - For merit the evidence must show that, in addition to the pass criteria, the learner is able to: </a:t>
                      </a:r>
                      <a:endParaRPr kumimoji="0" lang="en-GB" sz="1040" b="0" i="0" u="none" strike="noStrike" kern="1200" baseline="0" dirty="0" smtClean="0">
                        <a:solidFill>
                          <a:schemeClr val="lt1"/>
                        </a:solidFill>
                        <a:latin typeface="Arial" pitchFamily="34" charset="0"/>
                        <a:ea typeface="+mn-ea"/>
                        <a:cs typeface="Arial" pitchFamily="34" charset="0"/>
                      </a:endParaRPr>
                    </a:p>
                  </a:txBody>
                  <a:tcPr/>
                </a:tc>
                <a:tc hMerge="1">
                  <a:txBody>
                    <a:bodyPr/>
                    <a:lstStyle/>
                    <a:p>
                      <a:endParaRPr lang="en-GB"/>
                    </a:p>
                  </a:txBody>
                  <a:tcPr/>
                </a:tc>
                <a:tc gridSpan="2">
                  <a:txBody>
                    <a:bodyPr/>
                    <a:lstStyle/>
                    <a:p>
                      <a:r>
                        <a:rPr kumimoji="0" lang="en-GB" sz="1040" u="none" strike="noStrike" kern="1200" baseline="0" dirty="0" smtClean="0"/>
                        <a:t>Distinction  - For distinction the evidence must show that, in addition to the pass and merit criteria, the learner is able to: </a:t>
                      </a:r>
                      <a:endParaRPr kumimoji="0" lang="en-GB" sz="1040" b="0" i="0" u="none" strike="noStrike" kern="1200" baseline="0" dirty="0" smtClean="0">
                        <a:solidFill>
                          <a:schemeClr val="lt1"/>
                        </a:solidFill>
                        <a:latin typeface="Arial" pitchFamily="34" charset="0"/>
                        <a:ea typeface="+mn-ea"/>
                        <a:cs typeface="Arial" pitchFamily="34" charset="0"/>
                      </a:endParaRPr>
                    </a:p>
                  </a:txBody>
                  <a:tcPr/>
                </a:tc>
                <a:tc hMerge="1">
                  <a:txBody>
                    <a:bodyPr/>
                    <a:lstStyle/>
                    <a:p>
                      <a:endParaRPr lang="en-GB"/>
                    </a:p>
                  </a:txBody>
                  <a:tcPr/>
                </a:tc>
              </a:tr>
              <a:tr h="887263">
                <a:tc>
                  <a:txBody>
                    <a:bodyPr/>
                    <a:lstStyle/>
                    <a:p>
                      <a:r>
                        <a:rPr lang="en-GB" sz="1040" b="1" smtClean="0"/>
                        <a:t>1</a:t>
                      </a:r>
                      <a:endParaRPr lang="en-GB" sz="1040" b="1" dirty="0">
                        <a:latin typeface="Arial" pitchFamily="34" charset="0"/>
                        <a:cs typeface="Arial" pitchFamily="34" charset="0"/>
                      </a:endParaRPr>
                    </a:p>
                  </a:txBody>
                  <a:tcPr/>
                </a:tc>
                <a:tc>
                  <a:txBody>
                    <a:bodyPr/>
                    <a:lstStyle/>
                    <a:p>
                      <a:r>
                        <a:rPr kumimoji="0" lang="en-GB" sz="1040" u="none" strike="noStrike" kern="1200" baseline="0" dirty="0" smtClean="0"/>
                        <a:t>Know the range of different businesses and their ownership</a:t>
                      </a:r>
                      <a:endParaRPr kumimoji="0" lang="en-GB" sz="1040" b="0" i="0" u="none" strike="noStrike" kern="1200" baseline="0" dirty="0" smtClean="0">
                        <a:solidFill>
                          <a:schemeClr val="dk1"/>
                        </a:solidFill>
                        <a:latin typeface="+mn-lt"/>
                        <a:ea typeface="+mn-ea"/>
                        <a:cs typeface="+mn-cs"/>
                      </a:endParaRPr>
                    </a:p>
                  </a:txBody>
                  <a:tcPr/>
                </a:tc>
                <a:tc>
                  <a:txBody>
                    <a:bodyPr/>
                    <a:lstStyle/>
                    <a:p>
                      <a:r>
                        <a:rPr kumimoji="0" lang="en-GB" sz="1040" b="1" u="none" strike="noStrike" kern="1200" baseline="0" dirty="0" smtClean="0"/>
                        <a:t>P1</a:t>
                      </a:r>
                      <a:endParaRPr kumimoji="0" lang="en-GB" sz="1040" b="1" i="0" u="none" strike="noStrike" kern="1200" baseline="0" dirty="0" smtClean="0">
                        <a:solidFill>
                          <a:schemeClr val="tx1"/>
                        </a:solidFill>
                        <a:latin typeface="Arial" pitchFamily="34" charset="0"/>
                        <a:ea typeface="+mn-ea"/>
                        <a:cs typeface="Arial" pitchFamily="34" charset="0"/>
                      </a:endParaRPr>
                    </a:p>
                  </a:txBody>
                  <a:tcPr/>
                </a:tc>
                <a:tc>
                  <a:txBody>
                    <a:bodyPr/>
                    <a:lstStyle/>
                    <a:p>
                      <a:r>
                        <a:rPr kumimoji="0" lang="en-GB" sz="1040" u="none" strike="noStrike" kern="1200" baseline="0" dirty="0" smtClean="0"/>
                        <a:t>Describe the type of business, purpose and ownership of two contrasting businesses</a:t>
                      </a:r>
                    </a:p>
                  </a:txBody>
                  <a:tcPr/>
                </a:tc>
                <a:tc>
                  <a:txBody>
                    <a:bodyPr/>
                    <a:lstStyle/>
                    <a:p>
                      <a:r>
                        <a:rPr kumimoji="0" lang="en-GB" sz="1040" b="1" u="none" strike="noStrike" kern="1200" baseline="0" dirty="0" smtClean="0"/>
                        <a:t>M1</a:t>
                      </a:r>
                      <a:endParaRPr kumimoji="0" lang="en-GB" sz="1040" b="1" i="0" u="none" strike="noStrike" kern="1200" baseline="0" dirty="0" smtClean="0">
                        <a:solidFill>
                          <a:schemeClr val="tx1"/>
                        </a:solidFill>
                        <a:latin typeface="Arial" pitchFamily="34" charset="0"/>
                        <a:ea typeface="+mn-ea"/>
                        <a:cs typeface="Arial" pitchFamily="34" charset="0"/>
                      </a:endParaRPr>
                    </a:p>
                  </a:txBody>
                  <a:tcPr/>
                </a:tc>
                <a:tc>
                  <a:txBody>
                    <a:bodyPr/>
                    <a:lstStyle/>
                    <a:p>
                      <a:r>
                        <a:rPr kumimoji="0" lang="en-GB" sz="1040" b="0" i="0" u="none" strike="noStrike" kern="1200" baseline="0" dirty="0" smtClean="0">
                          <a:solidFill>
                            <a:schemeClr val="dk1"/>
                          </a:solidFill>
                          <a:latin typeface="+mn-lt"/>
                          <a:ea typeface="+mn-ea"/>
                          <a:cs typeface="+mn-cs"/>
                        </a:rPr>
                        <a:t>Analyse the type of business, purpose and ownership of two contrasting businesses</a:t>
                      </a:r>
                    </a:p>
                  </a:txBody>
                  <a:tcPr/>
                </a:tc>
                <a:tc>
                  <a:txBody>
                    <a:bodyPr/>
                    <a:lstStyle/>
                    <a:p>
                      <a:r>
                        <a:rPr kumimoji="0" lang="en-GB" sz="1040" b="1" u="none" strike="noStrike" kern="1200" baseline="0" dirty="0" smtClean="0"/>
                        <a:t>D1</a:t>
                      </a:r>
                      <a:endParaRPr kumimoji="0" lang="en-GB" sz="1040" b="1" i="0" u="none" strike="noStrike" kern="1200" baseline="0" dirty="0" smtClean="0">
                        <a:solidFill>
                          <a:schemeClr val="tx1"/>
                        </a:solidFill>
                        <a:latin typeface="Arial" pitchFamily="34" charset="0"/>
                        <a:ea typeface="+mn-ea"/>
                        <a:cs typeface="Arial" pitchFamily="34" charset="0"/>
                      </a:endParaRPr>
                    </a:p>
                  </a:txBody>
                  <a:tcPr/>
                </a:tc>
                <a:tc>
                  <a:txBody>
                    <a:bodyPr/>
                    <a:lstStyle/>
                    <a:p>
                      <a:r>
                        <a:rPr kumimoji="0" lang="en-GB" sz="1040" b="0" i="0" u="none" strike="noStrike" kern="1200" baseline="0" dirty="0" smtClean="0">
                          <a:solidFill>
                            <a:schemeClr val="dk1"/>
                          </a:solidFill>
                          <a:latin typeface="+mn-lt"/>
                          <a:ea typeface="+mn-ea"/>
                          <a:cs typeface="+mn-cs"/>
                        </a:rPr>
                        <a:t>Evaluate the effect of a selected business changing its ownership status</a:t>
                      </a:r>
                    </a:p>
                  </a:txBody>
                  <a:tcPr/>
                </a:tc>
              </a:tr>
              <a:tr h="600779">
                <a:tc>
                  <a:txBody>
                    <a:bodyPr/>
                    <a:lstStyle/>
                    <a:p>
                      <a:endParaRPr lang="en-GB" sz="1040" b="1" dirty="0">
                        <a:latin typeface="Arial" pitchFamily="34" charset="0"/>
                        <a:cs typeface="Arial" pitchFamily="34" charset="0"/>
                      </a:endParaRPr>
                    </a:p>
                  </a:txBody>
                  <a:tcPr/>
                </a:tc>
                <a:tc>
                  <a:txBody>
                    <a:bodyPr/>
                    <a:lstStyle/>
                    <a:p>
                      <a:endParaRPr kumimoji="0" lang="en-GB" sz="1040" b="0" i="0" u="none" strike="noStrike" kern="1200" baseline="0" dirty="0" smtClean="0">
                        <a:solidFill>
                          <a:schemeClr val="dk1"/>
                        </a:solidFill>
                        <a:latin typeface="+mn-lt"/>
                        <a:ea typeface="+mn-ea"/>
                        <a:cs typeface="+mn-cs"/>
                      </a:endParaRPr>
                    </a:p>
                  </a:txBody>
                  <a:tcPr/>
                </a:tc>
                <a:tc>
                  <a:txBody>
                    <a:bodyPr/>
                    <a:lstStyle/>
                    <a:p>
                      <a:r>
                        <a:rPr kumimoji="0" lang="en-GB" sz="1040" b="1" i="0" u="none" strike="noStrike" kern="1200" baseline="0" dirty="0" smtClean="0">
                          <a:solidFill>
                            <a:schemeClr val="tx1"/>
                          </a:solidFill>
                          <a:latin typeface="Arial" pitchFamily="34" charset="0"/>
                          <a:ea typeface="+mn-ea"/>
                          <a:cs typeface="Arial" pitchFamily="34" charset="0"/>
                        </a:rPr>
                        <a:t>P2</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GB" sz="1040" u="none" strike="noStrike" kern="1200" baseline="0" dirty="0" smtClean="0"/>
                        <a:t>Describe the different stakeholders who influence the purpose of two contrasting businesses</a:t>
                      </a:r>
                    </a:p>
                  </a:txBody>
                  <a:tcPr/>
                </a:tc>
                <a:tc>
                  <a:txBody>
                    <a:bodyPr/>
                    <a:lstStyle/>
                    <a:p>
                      <a:endParaRPr kumimoji="0" lang="en-GB" sz="1040" b="1" i="0" u="none" strike="noStrike" kern="1200" baseline="0" dirty="0" smtClean="0">
                        <a:solidFill>
                          <a:schemeClr val="tx1"/>
                        </a:solidFill>
                        <a:latin typeface="Arial" pitchFamily="34" charset="0"/>
                        <a:ea typeface="+mn-ea"/>
                        <a:cs typeface="Arial" pitchFamily="34" charset="0"/>
                      </a:endParaRPr>
                    </a:p>
                  </a:txBody>
                  <a:tcPr/>
                </a:tc>
                <a:tc>
                  <a:txBody>
                    <a:bodyPr/>
                    <a:lstStyle/>
                    <a:p>
                      <a:endParaRPr kumimoji="0" lang="en-GB" sz="1040" b="0" i="0" u="none" strike="noStrike" kern="1200" baseline="0" dirty="0" smtClean="0">
                        <a:solidFill>
                          <a:schemeClr val="tx1"/>
                        </a:solidFill>
                        <a:latin typeface="Arial" pitchFamily="34" charset="0"/>
                        <a:ea typeface="+mn-ea"/>
                        <a:cs typeface="Arial" pitchFamily="34" charset="0"/>
                      </a:endParaRPr>
                    </a:p>
                  </a:txBody>
                  <a:tcPr/>
                </a:tc>
                <a:tc>
                  <a:txBody>
                    <a:bodyPr/>
                    <a:lstStyle/>
                    <a:p>
                      <a:endParaRPr kumimoji="0" lang="en-GB" sz="1040" b="1" i="0" u="none" strike="noStrike" kern="1200" baseline="0" dirty="0" smtClean="0">
                        <a:solidFill>
                          <a:schemeClr val="tx1"/>
                        </a:solidFill>
                        <a:latin typeface="Arial" pitchFamily="34" charset="0"/>
                        <a:ea typeface="+mn-ea"/>
                        <a:cs typeface="Arial"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kumimoji="0" lang="en-GB" sz="1040" b="0" i="0" u="none" strike="noStrike" kern="1200" baseline="0" dirty="0" smtClean="0">
                        <a:solidFill>
                          <a:schemeClr val="tx1"/>
                        </a:solidFill>
                        <a:latin typeface="Arial" pitchFamily="34" charset="0"/>
                        <a:ea typeface="+mn-ea"/>
                        <a:cs typeface="Arial" pitchFamily="34" charset="0"/>
                      </a:endParaRPr>
                    </a:p>
                  </a:txBody>
                  <a:tcPr/>
                </a:tc>
              </a:tr>
              <a:tr h="614217">
                <a:tc>
                  <a:txBody>
                    <a:bodyPr/>
                    <a:lstStyle/>
                    <a:p>
                      <a:r>
                        <a:rPr lang="en-GB" sz="1040" b="1" dirty="0" smtClean="0"/>
                        <a:t>2</a:t>
                      </a:r>
                      <a:endParaRPr lang="en-GB" sz="1040" b="1" dirty="0">
                        <a:latin typeface="Arial" pitchFamily="34" charset="0"/>
                        <a:cs typeface="Arial" pitchFamily="34" charset="0"/>
                      </a:endParaRPr>
                    </a:p>
                  </a:txBody>
                  <a:tcPr>
                    <a:solidFill>
                      <a:srgbClr val="FFC000"/>
                    </a:solidFill>
                  </a:tcPr>
                </a:tc>
                <a:tc>
                  <a:txBody>
                    <a:bodyPr/>
                    <a:lstStyle/>
                    <a:p>
                      <a:r>
                        <a:rPr kumimoji="0" lang="en-GB" sz="1040" u="none" strike="noStrike" kern="1200" baseline="0" dirty="0" smtClean="0"/>
                        <a:t>Understand how businesses are organised to achieve their purpose	</a:t>
                      </a:r>
                      <a:endParaRPr kumimoji="0" lang="en-GB" sz="1040" b="0" i="0" u="none" strike="noStrike" kern="1200" baseline="0" dirty="0" smtClean="0">
                        <a:solidFill>
                          <a:schemeClr val="dk1"/>
                        </a:solidFill>
                        <a:latin typeface="+mn-lt"/>
                        <a:ea typeface="+mn-ea"/>
                        <a:cs typeface="+mn-cs"/>
                      </a:endParaRPr>
                    </a:p>
                  </a:txBody>
                  <a:tcPr>
                    <a:solidFill>
                      <a:srgbClr val="FFC000"/>
                    </a:solidFill>
                  </a:tcPr>
                </a:tc>
                <a:tc>
                  <a:txBody>
                    <a:bodyPr/>
                    <a:lstStyle/>
                    <a:p>
                      <a:r>
                        <a:rPr kumimoji="0" lang="en-GB" sz="1040" b="1" u="none" strike="noStrike" kern="1200" baseline="0" dirty="0" smtClean="0"/>
                        <a:t>P3</a:t>
                      </a:r>
                      <a:endParaRPr kumimoji="0" lang="en-GB" sz="1040" b="1" i="0" u="none" strike="noStrike" kern="1200" baseline="0" dirty="0" smtClean="0">
                        <a:solidFill>
                          <a:schemeClr val="tx1"/>
                        </a:solidFill>
                        <a:latin typeface="Arial" pitchFamily="34" charset="0"/>
                        <a:ea typeface="+mn-ea"/>
                        <a:cs typeface="Arial" pitchFamily="34" charset="0"/>
                      </a:endParaRPr>
                    </a:p>
                  </a:txBody>
                  <a:tcPr>
                    <a:solidFill>
                      <a:srgbClr val="FFC000"/>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GB" sz="1040" u="none" strike="noStrike" kern="1200" baseline="0" dirty="0" smtClean="0"/>
                        <a:t>Describe how two businesses are organised</a:t>
                      </a:r>
                    </a:p>
                  </a:txBody>
                  <a:tcPr>
                    <a:solidFill>
                      <a:srgbClr val="FFC000"/>
                    </a:solidFill>
                  </a:tcPr>
                </a:tc>
                <a:tc>
                  <a:txBody>
                    <a:bodyPr/>
                    <a:lstStyle/>
                    <a:p>
                      <a:endParaRPr kumimoji="0" lang="en-GB" sz="1040" b="1" i="0" u="none" strike="noStrike" kern="1200" baseline="0" dirty="0" smtClean="0">
                        <a:solidFill>
                          <a:schemeClr val="tx1"/>
                        </a:solidFill>
                        <a:latin typeface="Arial" pitchFamily="34" charset="0"/>
                        <a:ea typeface="+mn-ea"/>
                        <a:cs typeface="Arial" pitchFamily="34" charset="0"/>
                      </a:endParaRPr>
                    </a:p>
                  </a:txBody>
                  <a:tcPr>
                    <a:solidFill>
                      <a:srgbClr val="FFC000"/>
                    </a:solidFill>
                  </a:tcPr>
                </a:tc>
                <a:tc>
                  <a:txBody>
                    <a:bodyPr/>
                    <a:lstStyle/>
                    <a:p>
                      <a:endParaRPr kumimoji="0" lang="en-GB" sz="1040" b="0" i="0" u="none" strike="noStrike" kern="1200" baseline="0" dirty="0" smtClean="0">
                        <a:solidFill>
                          <a:schemeClr val="tx1"/>
                        </a:solidFill>
                        <a:latin typeface="Arial" pitchFamily="34" charset="0"/>
                        <a:ea typeface="+mn-ea"/>
                        <a:cs typeface="Arial" pitchFamily="34" charset="0"/>
                      </a:endParaRPr>
                    </a:p>
                  </a:txBody>
                  <a:tcPr>
                    <a:solidFill>
                      <a:srgbClr val="FFC000"/>
                    </a:solidFill>
                  </a:tcPr>
                </a:tc>
                <a:tc>
                  <a:txBody>
                    <a:bodyPr/>
                    <a:lstStyle/>
                    <a:p>
                      <a:pPr algn="l"/>
                      <a:endParaRPr kumimoji="0" lang="en-GB" sz="1040" b="1" i="0" u="none" strike="noStrike" kern="1200" baseline="0" dirty="0" smtClean="0">
                        <a:solidFill>
                          <a:schemeClr val="tx1"/>
                        </a:solidFill>
                        <a:latin typeface="Arial" pitchFamily="34" charset="0"/>
                        <a:ea typeface="+mn-ea"/>
                        <a:cs typeface="Arial" pitchFamily="34" charset="0"/>
                      </a:endParaRPr>
                    </a:p>
                  </a:txBody>
                  <a:tcPr>
                    <a:solidFill>
                      <a:srgbClr val="FFC000"/>
                    </a:solidFill>
                  </a:tcPr>
                </a:tc>
                <a:tc>
                  <a:txBody>
                    <a:bodyPr/>
                    <a:lstStyle/>
                    <a:p>
                      <a:pPr algn="l"/>
                      <a:endParaRPr kumimoji="0" lang="en-GB" sz="1040" b="0" i="0" u="none" strike="noStrike" kern="1200" baseline="0" dirty="0" smtClean="0">
                        <a:solidFill>
                          <a:schemeClr val="tx1"/>
                        </a:solidFill>
                        <a:latin typeface="Arial" pitchFamily="34" charset="0"/>
                        <a:ea typeface="+mn-ea"/>
                        <a:cs typeface="Arial" pitchFamily="34" charset="0"/>
                      </a:endParaRPr>
                    </a:p>
                  </a:txBody>
                  <a:tcPr>
                    <a:solidFill>
                      <a:srgbClr val="FFC000"/>
                    </a:solidFill>
                  </a:tcPr>
                </a:tc>
              </a:tr>
              <a:tr h="392767">
                <a:tc>
                  <a:txBody>
                    <a:bodyPr/>
                    <a:lstStyle/>
                    <a:p>
                      <a:endParaRPr lang="en-GB" sz="1040" b="1" dirty="0">
                        <a:latin typeface="Arial" pitchFamily="34" charset="0"/>
                        <a:cs typeface="Arial" pitchFamily="34" charset="0"/>
                      </a:endParaRPr>
                    </a:p>
                  </a:txBody>
                  <a:tcPr>
                    <a:solidFill>
                      <a:srgbClr val="FFC000"/>
                    </a:solidFill>
                  </a:tcPr>
                </a:tc>
                <a:tc>
                  <a:txBody>
                    <a:bodyPr/>
                    <a:lstStyle/>
                    <a:p>
                      <a:endParaRPr kumimoji="0" lang="en-GB" sz="1040" b="0" i="0" u="none" strike="noStrike" kern="1200" baseline="0" dirty="0" smtClean="0">
                        <a:solidFill>
                          <a:schemeClr val="dk1"/>
                        </a:solidFill>
                        <a:latin typeface="+mn-lt"/>
                        <a:ea typeface="+mn-ea"/>
                        <a:cs typeface="+mn-cs"/>
                      </a:endParaRPr>
                    </a:p>
                  </a:txBody>
                  <a:tcPr>
                    <a:solidFill>
                      <a:srgbClr val="FFC000"/>
                    </a:solidFill>
                  </a:tcPr>
                </a:tc>
                <a:tc>
                  <a:txBody>
                    <a:bodyPr/>
                    <a:lstStyle/>
                    <a:p>
                      <a:r>
                        <a:rPr kumimoji="0" lang="en-GB" sz="1040" b="1" i="0" u="none" strike="noStrike" kern="1200" baseline="0" dirty="0" smtClean="0">
                          <a:solidFill>
                            <a:schemeClr val="tx1"/>
                          </a:solidFill>
                          <a:latin typeface="Arial" pitchFamily="34" charset="0"/>
                          <a:ea typeface="+mn-ea"/>
                          <a:cs typeface="Arial" pitchFamily="34" charset="0"/>
                        </a:rPr>
                        <a:t>P4</a:t>
                      </a:r>
                    </a:p>
                  </a:txBody>
                  <a:tcPr>
                    <a:solidFill>
                      <a:srgbClr val="FFC000"/>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GB" sz="1040" u="none" strike="noStrike" kern="1200" baseline="0" dirty="0" smtClean="0"/>
                        <a:t>Explain how their style of organisation helps them to fulfil their purposes</a:t>
                      </a:r>
                    </a:p>
                  </a:txBody>
                  <a:tcPr>
                    <a:solidFill>
                      <a:srgbClr val="FFC000"/>
                    </a:solidFill>
                  </a:tcPr>
                </a:tc>
                <a:tc>
                  <a:txBody>
                    <a:bodyPr/>
                    <a:lstStyle/>
                    <a:p>
                      <a:endParaRPr kumimoji="0" lang="en-GB" sz="1040" b="1" i="0" u="none" strike="noStrike" kern="1200" baseline="0" dirty="0" smtClean="0">
                        <a:solidFill>
                          <a:schemeClr val="tx1"/>
                        </a:solidFill>
                        <a:latin typeface="Arial" pitchFamily="34" charset="0"/>
                        <a:ea typeface="+mn-ea"/>
                        <a:cs typeface="Arial" pitchFamily="34" charset="0"/>
                      </a:endParaRPr>
                    </a:p>
                  </a:txBody>
                  <a:tcPr>
                    <a:solidFill>
                      <a:srgbClr val="FFC000"/>
                    </a:solidFill>
                  </a:tcPr>
                </a:tc>
                <a:tc>
                  <a:txBody>
                    <a:bodyPr/>
                    <a:lstStyle/>
                    <a:p>
                      <a:endParaRPr kumimoji="0" lang="en-GB" sz="1040" b="0" i="0" u="none" strike="noStrike" kern="1200" baseline="0" dirty="0" smtClean="0">
                        <a:solidFill>
                          <a:schemeClr val="tx1"/>
                        </a:solidFill>
                        <a:latin typeface="Arial" pitchFamily="34" charset="0"/>
                        <a:ea typeface="+mn-ea"/>
                        <a:cs typeface="Arial" pitchFamily="34" charset="0"/>
                      </a:endParaRPr>
                    </a:p>
                  </a:txBody>
                  <a:tcPr>
                    <a:solidFill>
                      <a:srgbClr val="FFC000"/>
                    </a:solidFill>
                  </a:tcPr>
                </a:tc>
                <a:tc>
                  <a:txBody>
                    <a:bodyPr/>
                    <a:lstStyle/>
                    <a:p>
                      <a:pPr algn="l"/>
                      <a:endParaRPr kumimoji="0" lang="en-GB" sz="1040" b="1" i="0" u="none" strike="noStrike" kern="1200" baseline="0" dirty="0" smtClean="0">
                        <a:solidFill>
                          <a:schemeClr val="tx1"/>
                        </a:solidFill>
                        <a:latin typeface="Arial" pitchFamily="34" charset="0"/>
                        <a:ea typeface="+mn-ea"/>
                        <a:cs typeface="Arial" pitchFamily="34" charset="0"/>
                      </a:endParaRPr>
                    </a:p>
                  </a:txBody>
                  <a:tcPr>
                    <a:solidFill>
                      <a:srgbClr val="FFC000"/>
                    </a:solidFill>
                  </a:tcPr>
                </a:tc>
                <a:tc>
                  <a:txBody>
                    <a:bodyPr/>
                    <a:lstStyle/>
                    <a:p>
                      <a:pPr algn="l"/>
                      <a:endParaRPr kumimoji="0" lang="en-GB" sz="1040" b="0" i="0" u="none" strike="noStrike" kern="1200" baseline="0" dirty="0" smtClean="0">
                        <a:solidFill>
                          <a:schemeClr val="tx1"/>
                        </a:solidFill>
                        <a:latin typeface="Arial" pitchFamily="34" charset="0"/>
                        <a:ea typeface="+mn-ea"/>
                        <a:cs typeface="Arial" pitchFamily="34" charset="0"/>
                      </a:endParaRPr>
                    </a:p>
                  </a:txBody>
                  <a:tcPr>
                    <a:solidFill>
                      <a:srgbClr val="FFC000"/>
                    </a:solidFill>
                  </a:tcPr>
                </a:tc>
              </a:tr>
              <a:tr h="940221">
                <a:tc>
                  <a:txBody>
                    <a:bodyPr/>
                    <a:lstStyle/>
                    <a:p>
                      <a:r>
                        <a:rPr lang="en-GB" sz="1040" b="1" dirty="0" smtClean="0"/>
                        <a:t>3</a:t>
                      </a:r>
                      <a:endParaRPr lang="en-GB" sz="1040" b="1" dirty="0">
                        <a:latin typeface="Arial" pitchFamily="34" charset="0"/>
                        <a:cs typeface="Arial" pitchFamily="34" charset="0"/>
                      </a:endParaRPr>
                    </a:p>
                  </a:txBody>
                  <a:tcPr/>
                </a:tc>
                <a:tc>
                  <a:txBody>
                    <a:bodyPr/>
                    <a:lstStyle/>
                    <a:p>
                      <a:r>
                        <a:rPr kumimoji="0" lang="en-GB" sz="1040" u="none" strike="noStrike" kern="1200" baseline="0" dirty="0" smtClean="0"/>
                        <a:t>Know the impact of the economic environment on businesses</a:t>
                      </a:r>
                      <a:endParaRPr kumimoji="0" lang="en-GB" sz="1040" b="0" i="0" u="none" strike="noStrike" kern="1200" baseline="0" dirty="0" smtClean="0">
                        <a:solidFill>
                          <a:schemeClr val="dk1"/>
                        </a:solidFill>
                        <a:latin typeface="+mn-lt"/>
                        <a:ea typeface="+mn-ea"/>
                        <a:cs typeface="+mn-cs"/>
                      </a:endParaRPr>
                    </a:p>
                  </a:txBody>
                  <a:tcPr/>
                </a:tc>
                <a:tc>
                  <a:txBody>
                    <a:bodyPr/>
                    <a:lstStyle/>
                    <a:p>
                      <a:r>
                        <a:rPr kumimoji="0" lang="en-GB" sz="1040" b="1" u="none" strike="noStrike" kern="1200" baseline="0" dirty="0" smtClean="0"/>
                        <a:t>P5</a:t>
                      </a:r>
                      <a:endParaRPr kumimoji="0" lang="en-GB" sz="1040" b="1" i="0" u="none" strike="noStrike" kern="1200" baseline="0" dirty="0" smtClean="0">
                        <a:solidFill>
                          <a:schemeClr val="tx1"/>
                        </a:solidFill>
                        <a:latin typeface="Arial" pitchFamily="34" charset="0"/>
                        <a:ea typeface="+mn-ea"/>
                        <a:cs typeface="Arial" pitchFamily="34" charset="0"/>
                      </a:endParaRPr>
                    </a:p>
                  </a:txBody>
                  <a:tcPr/>
                </a:tc>
                <a:tc>
                  <a:txBody>
                    <a:bodyPr/>
                    <a:lstStyle/>
                    <a:p>
                      <a:r>
                        <a:rPr kumimoji="0" lang="en-GB" sz="1040" u="none" strike="noStrike" kern="1200" baseline="0" dirty="0" smtClean="0"/>
                        <a:t>Describe the influence of two contrasting economic environments on business activities within a selected organisation</a:t>
                      </a:r>
                    </a:p>
                  </a:txBody>
                  <a:tcPr/>
                </a:tc>
                <a:tc>
                  <a:txBody>
                    <a:bodyPr/>
                    <a:lstStyle/>
                    <a:p>
                      <a:r>
                        <a:rPr kumimoji="0" lang="en-GB" sz="1040" b="1" u="none" strike="noStrike" kern="1200" baseline="0" dirty="0" smtClean="0"/>
                        <a:t>M2</a:t>
                      </a:r>
                      <a:endParaRPr kumimoji="0" lang="en-GB" sz="1040" b="1" i="0" u="none" strike="noStrike" kern="1200" baseline="0" dirty="0" smtClean="0">
                        <a:solidFill>
                          <a:schemeClr val="tx1"/>
                        </a:solidFill>
                        <a:latin typeface="Arial" pitchFamily="34" charset="0"/>
                        <a:ea typeface="+mn-ea"/>
                        <a:cs typeface="Arial" pitchFamily="34" charset="0"/>
                      </a:endParaRPr>
                    </a:p>
                  </a:txBody>
                  <a:tcPr/>
                </a:tc>
                <a:tc>
                  <a:txBody>
                    <a:bodyPr/>
                    <a:lstStyle/>
                    <a:p>
                      <a:r>
                        <a:rPr kumimoji="0" lang="en-GB" sz="1040" u="none" strike="noStrike" kern="1200" baseline="0" dirty="0" smtClean="0"/>
                        <a:t>Analyse the impact of changes in demand and supply on a selected business</a:t>
                      </a:r>
                    </a:p>
                  </a:txBody>
                  <a:tcPr/>
                </a:tc>
                <a:tc>
                  <a:txBody>
                    <a:bodyPr/>
                    <a:lstStyle/>
                    <a:p>
                      <a:r>
                        <a:rPr kumimoji="0" lang="en-GB" sz="1040" b="1" u="none" strike="noStrike" kern="1200" baseline="0" dirty="0" smtClean="0"/>
                        <a:t>D2</a:t>
                      </a:r>
                      <a:endParaRPr kumimoji="0" lang="en-GB" sz="1040" b="1" i="0" u="none" strike="noStrike" kern="1200" baseline="0" dirty="0">
                        <a:solidFill>
                          <a:schemeClr val="tx1"/>
                        </a:solidFill>
                        <a:latin typeface="Arial" pitchFamily="34" charset="0"/>
                        <a:ea typeface="+mn-ea"/>
                        <a:cs typeface="Arial" pitchFamily="34" charset="0"/>
                      </a:endParaRPr>
                    </a:p>
                  </a:txBody>
                  <a:tcPr/>
                </a:tc>
                <a:tc>
                  <a:txBody>
                    <a:bodyPr/>
                    <a:lstStyle/>
                    <a:p>
                      <a:r>
                        <a:rPr kumimoji="0" lang="en-GB" sz="1040" u="none" strike="noStrike" kern="1200" baseline="0" dirty="0" smtClean="0"/>
                        <a:t>Evaluate to what extent a selected business is likely to be affected by changes in the economic environment</a:t>
                      </a:r>
                      <a:endParaRPr kumimoji="0" lang="en-GB" sz="1040" b="0" i="0" u="none" strike="noStrike" kern="1200" baseline="0" dirty="0" smtClean="0">
                        <a:solidFill>
                          <a:schemeClr val="dk1"/>
                        </a:solidFill>
                        <a:latin typeface="+mn-lt"/>
                        <a:ea typeface="+mn-ea"/>
                        <a:cs typeface="+mn-cs"/>
                      </a:endParaRPr>
                    </a:p>
                  </a:txBody>
                  <a:tcPr/>
                </a:tc>
              </a:tr>
              <a:tr h="1008112">
                <a:tc>
                  <a:txBody>
                    <a:bodyPr/>
                    <a:lstStyle/>
                    <a:p>
                      <a:r>
                        <a:rPr lang="en-GB" sz="1040" b="1" dirty="0" smtClean="0"/>
                        <a:t>4</a:t>
                      </a:r>
                      <a:endParaRPr lang="en-GB" sz="1040" b="1" dirty="0">
                        <a:latin typeface="Arial" pitchFamily="34" charset="0"/>
                        <a:cs typeface="Arial"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GB" sz="1040" u="none" strike="noStrike" kern="1200" baseline="0" dirty="0" smtClean="0"/>
                        <a:t>Know how political, legal and social factors impact on business</a:t>
                      </a:r>
                      <a:endParaRPr kumimoji="0" lang="en-GB" sz="1040" b="0" i="0" u="none" strike="noStrike" kern="1200" baseline="0" dirty="0" smtClean="0">
                        <a:solidFill>
                          <a:schemeClr val="dk1"/>
                        </a:solidFill>
                        <a:latin typeface="+mn-lt"/>
                        <a:ea typeface="+mn-ea"/>
                        <a:cs typeface="+mn-cs"/>
                      </a:endParaRPr>
                    </a:p>
                  </a:txBody>
                  <a:tcPr/>
                </a:tc>
                <a:tc>
                  <a:txBody>
                    <a:bodyPr/>
                    <a:lstStyle/>
                    <a:p>
                      <a:r>
                        <a:rPr kumimoji="0" lang="en-GB" sz="1040" b="1" u="none" strike="noStrike" kern="1200" baseline="0" dirty="0" smtClean="0"/>
                        <a:t>P6</a:t>
                      </a:r>
                      <a:endParaRPr kumimoji="0" lang="en-GB" sz="1040" b="1" i="0" u="none" strike="noStrike" kern="1200" baseline="0" dirty="0" smtClean="0">
                        <a:solidFill>
                          <a:schemeClr val="tx1"/>
                        </a:solidFill>
                        <a:latin typeface="Arial" pitchFamily="34" charset="0"/>
                        <a:ea typeface="+mn-ea"/>
                        <a:cs typeface="Arial" pitchFamily="34" charset="0"/>
                      </a:endParaRPr>
                    </a:p>
                  </a:txBody>
                  <a:tcPr/>
                </a:tc>
                <a:tc>
                  <a:txBody>
                    <a:bodyPr/>
                    <a:lstStyle/>
                    <a:p>
                      <a:r>
                        <a:rPr kumimoji="0" lang="en-GB" sz="1040" u="none" strike="noStrike" kern="1200" baseline="0" dirty="0" smtClean="0"/>
                        <a:t>Describe how political, legal and social factors are impacting upon the business activities of the selected organisations and their stakeholders</a:t>
                      </a:r>
                    </a:p>
                  </a:txBody>
                  <a:tcPr/>
                </a:tc>
                <a:tc>
                  <a:txBody>
                    <a:bodyPr/>
                    <a:lstStyle/>
                    <a:p>
                      <a:endParaRPr kumimoji="0" lang="en-GB" sz="1040" b="0" i="0" u="none" strike="noStrike" kern="1200" baseline="0" dirty="0" smtClean="0">
                        <a:solidFill>
                          <a:schemeClr val="tx1"/>
                        </a:solidFill>
                        <a:latin typeface="Arial" pitchFamily="34" charset="0"/>
                        <a:ea typeface="+mn-ea"/>
                        <a:cs typeface="Arial" pitchFamily="34" charset="0"/>
                      </a:endParaRPr>
                    </a:p>
                  </a:txBody>
                  <a:tcPr/>
                </a:tc>
                <a:tc>
                  <a:txBody>
                    <a:bodyPr/>
                    <a:lstStyle/>
                    <a:p>
                      <a:endParaRPr kumimoji="0" lang="en-GB" sz="1040" b="0" i="0" u="none" strike="noStrike" kern="1200" baseline="0" dirty="0" smtClean="0">
                        <a:solidFill>
                          <a:schemeClr val="tx1"/>
                        </a:solidFill>
                        <a:latin typeface="Arial" pitchFamily="34" charset="0"/>
                        <a:ea typeface="+mn-ea"/>
                        <a:cs typeface="Arial" pitchFamily="34" charset="0"/>
                      </a:endParaRPr>
                    </a:p>
                  </a:txBody>
                  <a:tcPr/>
                </a:tc>
                <a:tc>
                  <a:txBody>
                    <a:bodyPr/>
                    <a:lstStyle/>
                    <a:p>
                      <a:endParaRPr kumimoji="0" lang="en-GB" sz="1040" b="0" i="0" u="none" strike="noStrike" kern="1200" baseline="0" dirty="0">
                        <a:solidFill>
                          <a:schemeClr val="tx1"/>
                        </a:solidFill>
                        <a:latin typeface="Arial" pitchFamily="34" charset="0"/>
                        <a:ea typeface="+mn-ea"/>
                        <a:cs typeface="Arial" pitchFamily="34" charset="0"/>
                      </a:endParaRPr>
                    </a:p>
                  </a:txBody>
                  <a:tcPr/>
                </a:tc>
                <a:tc>
                  <a:txBody>
                    <a:bodyPr/>
                    <a:lstStyle/>
                    <a:p>
                      <a:endParaRPr kumimoji="0" lang="en-GB" sz="1040" b="0" i="0" u="none" strike="noStrike" kern="1200" baseline="0" dirty="0">
                        <a:solidFill>
                          <a:schemeClr val="tx1"/>
                        </a:solidFill>
                        <a:latin typeface="Arial" pitchFamily="34" charset="0"/>
                        <a:ea typeface="+mn-ea"/>
                        <a:cs typeface="Arial" pitchFamily="34" charset="0"/>
                      </a:endParaRPr>
                    </a:p>
                  </a:txBody>
                  <a:tcPr/>
                </a:tc>
              </a:tr>
            </a:tbl>
          </a:graphicData>
        </a:graphic>
      </p:graphicFrame>
      <p:sp>
        <p:nvSpPr>
          <p:cNvPr id="3" name="Title 2"/>
          <p:cNvSpPr>
            <a:spLocks noGrp="1"/>
          </p:cNvSpPr>
          <p:nvPr>
            <p:ph type="title"/>
          </p:nvPr>
        </p:nvSpPr>
        <p:spPr>
          <a:xfrm>
            <a:off x="230832" y="116632"/>
            <a:ext cx="8733656" cy="576064"/>
          </a:xfrm>
        </p:spPr>
        <p:txBody>
          <a:bodyPr>
            <a:normAutofit fontScale="90000"/>
          </a:bodyPr>
          <a:lstStyle/>
          <a:p>
            <a:r>
              <a:rPr lang="en-GB" dirty="0" smtClean="0"/>
              <a:t>LO2 - Assessment Criteria</a:t>
            </a:r>
            <a:endParaRPr lang="en-GB" dirty="0"/>
          </a:p>
        </p:txBody>
      </p:sp>
    </p:spTree>
    <p:extLst>
      <p:ext uri="{BB962C8B-B14F-4D97-AF65-F5344CB8AC3E}">
        <p14:creationId xmlns:p14="http://schemas.microsoft.com/office/powerpoint/2010/main" val="3449776101"/>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42844" y="597154"/>
            <a:ext cx="8786874" cy="5856182"/>
          </a:xfrm>
        </p:spPr>
        <p:txBody>
          <a:bodyPr>
            <a:noAutofit/>
          </a:bodyPr>
          <a:lstStyle/>
          <a:p>
            <a:pPr marL="365125" indent="-365125">
              <a:buNone/>
            </a:pPr>
            <a:r>
              <a:rPr lang="en-GB" sz="1800" b="1" dirty="0" smtClean="0"/>
              <a:t>Human resources </a:t>
            </a:r>
            <a:r>
              <a:rPr lang="en-GB" sz="1800" dirty="0" smtClean="0"/>
              <a:t>functions</a:t>
            </a:r>
          </a:p>
          <a:p>
            <a:r>
              <a:rPr lang="en-GB" sz="1600" dirty="0" smtClean="0"/>
              <a:t>Advertising job vacancies</a:t>
            </a:r>
          </a:p>
          <a:p>
            <a:r>
              <a:rPr lang="en-GB" sz="1600" dirty="0" smtClean="0"/>
              <a:t>Notifying staff of promotion opportunities</a:t>
            </a:r>
          </a:p>
          <a:p>
            <a:r>
              <a:rPr lang="en-GB" sz="1600" dirty="0" smtClean="0"/>
              <a:t>Receiving and recording all job applications, arranging interviews and notifying candidates of the result</a:t>
            </a:r>
          </a:p>
          <a:p>
            <a:r>
              <a:rPr lang="en-GB" sz="1600" dirty="0" smtClean="0"/>
              <a:t>Sending a contract of employment and other essential information to new staff</a:t>
            </a:r>
          </a:p>
          <a:p>
            <a:r>
              <a:rPr lang="en-GB" sz="1600" dirty="0" smtClean="0"/>
              <a:t>Arranging staff training and encouraging continuous professional development</a:t>
            </a:r>
          </a:p>
          <a:p>
            <a:r>
              <a:rPr lang="en-GB" sz="1600" dirty="0" smtClean="0"/>
              <a:t>Monitoring the working conditions of staff</a:t>
            </a:r>
          </a:p>
          <a:p>
            <a:r>
              <a:rPr lang="en-GB" sz="1600" dirty="0" smtClean="0"/>
              <a:t>Checking health and safety and keeping accident records</a:t>
            </a:r>
          </a:p>
          <a:p>
            <a:r>
              <a:rPr lang="en-GB" sz="1600" dirty="0" smtClean="0"/>
              <a:t>Recording sick leave and reasons for absence</a:t>
            </a:r>
          </a:p>
          <a:p>
            <a:r>
              <a:rPr lang="en-GB" sz="1600" dirty="0" smtClean="0"/>
              <a:t>Carrying out company welfare policies, e.g. long-service awards and company loans</a:t>
            </a:r>
          </a:p>
          <a:p>
            <a:r>
              <a:rPr lang="en-GB" sz="1600" dirty="0" smtClean="0"/>
              <a:t>Advising managers on the legal rights and responsibilities of the company and its employees</a:t>
            </a:r>
          </a:p>
          <a:p>
            <a:r>
              <a:rPr lang="en-GB" sz="1600" dirty="0" smtClean="0"/>
              <a:t>Keeping records of grievances and disciplinary actions and their outcome</a:t>
            </a:r>
          </a:p>
          <a:p>
            <a:r>
              <a:rPr lang="en-GB" sz="1600" dirty="0" smtClean="0"/>
              <a:t>Monitoring the terms and conditions of employment, including wage rates</a:t>
            </a:r>
          </a:p>
          <a:p>
            <a:r>
              <a:rPr lang="en-GB" sz="1600" dirty="0" smtClean="0"/>
              <a:t>Maintaining staff records</a:t>
            </a:r>
          </a:p>
          <a:p>
            <a:r>
              <a:rPr lang="en-GB" sz="1600" dirty="0" smtClean="0"/>
              <a:t>Liaising with staff associations or trade unions which represent the workforce</a:t>
            </a:r>
          </a:p>
        </p:txBody>
      </p:sp>
      <p:sp>
        <p:nvSpPr>
          <p:cNvPr id="17" name="Title 2"/>
          <p:cNvSpPr txBox="1">
            <a:spLocks/>
          </p:cNvSpPr>
          <p:nvPr/>
        </p:nvSpPr>
        <p:spPr>
          <a:xfrm>
            <a:off x="107504" y="116632"/>
            <a:ext cx="8856984" cy="504056"/>
          </a:xfrm>
          <a:prstGeom prst="rect">
            <a:avLst/>
          </a:prstGeom>
        </p:spPr>
        <p:txBody>
          <a:bodyPr vert="horz" rtlCol="0" anchor="ctr">
            <a:noAutofit/>
            <a:scene3d>
              <a:camera prst="orthographicFront"/>
              <a:lightRig rig="soft" dir="t"/>
            </a:scene3d>
            <a:sp3d prstMaterial="softEdge">
              <a:bevelT w="25400" h="25400"/>
            </a:sp3d>
          </a:bodyPr>
          <a:lstStyle>
            <a:lvl1pPr algn="l" rtl="0" eaLnBrk="1" latinLnBrk="0" hangingPunct="1">
              <a:spcBef>
                <a:spcPct val="0"/>
              </a:spcBef>
              <a:buNone/>
              <a:defRPr kumimoji="0" sz="4000" b="1" kern="1200">
                <a:solidFill>
                  <a:schemeClr val="tx2"/>
                </a:solidFill>
                <a:effectLst>
                  <a:outerShdw blurRad="31750" dist="25400" dir="5400000" algn="tl" rotWithShape="0">
                    <a:srgbClr val="000000">
                      <a:alpha val="25000"/>
                    </a:srgbClr>
                  </a:outerShdw>
                </a:effectLst>
                <a:latin typeface="+mj-lt"/>
                <a:ea typeface="+mj-ea"/>
                <a:cs typeface="+mj-cs"/>
              </a:defRPr>
            </a:lvl1pPr>
            <a:extLst/>
          </a:lstStyle>
          <a:p>
            <a:r>
              <a:rPr lang="en-GB" sz="1630" dirty="0" smtClean="0"/>
              <a:t>LO2 - How businesses are organised to achieve their purposes – Human Resources</a:t>
            </a:r>
            <a:endParaRPr lang="en-GB" sz="1630" dirty="0"/>
          </a:p>
        </p:txBody>
      </p:sp>
    </p:spTree>
    <p:extLst>
      <p:ext uri="{BB962C8B-B14F-4D97-AF65-F5344CB8AC3E}">
        <p14:creationId xmlns:p14="http://schemas.microsoft.com/office/powerpoint/2010/main" val="2313782718"/>
      </p:ext>
    </p:extLst>
  </p:cSld>
  <p:clrMapOvr>
    <a:masterClrMapping/>
  </p:clrMapOv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42844" y="692696"/>
            <a:ext cx="8786874" cy="5760640"/>
          </a:xfrm>
        </p:spPr>
        <p:txBody>
          <a:bodyPr>
            <a:noAutofit/>
          </a:bodyPr>
          <a:lstStyle/>
          <a:p>
            <a:pPr marL="285750" indent="-285750"/>
            <a:r>
              <a:rPr lang="en-GB" sz="1600" dirty="0" smtClean="0"/>
              <a:t>Today, even the smallest businesses need someone who understands </a:t>
            </a:r>
            <a:r>
              <a:rPr lang="en-GB" sz="1600" b="1" dirty="0" smtClean="0"/>
              <a:t>ICT and MIS </a:t>
            </a:r>
            <a:r>
              <a:rPr lang="en-GB" sz="1600" dirty="0" smtClean="0"/>
              <a:t>and what to do if something goes wrong. This is vital, because the number of crucial business tasks now carried out on computer and the importance of the data stored in the system mean that any system failure can be catastrophic.</a:t>
            </a:r>
          </a:p>
          <a:p>
            <a:pPr marL="285750" indent="-285750"/>
            <a:r>
              <a:rPr lang="en-GB" sz="1600" dirty="0" smtClean="0"/>
              <a:t>Most organisations have a computer network where staff computers are linked through servers. Maintaining the servers, installing new software and additional hardware, such as printers and scanners, is all part of the ICT function. </a:t>
            </a:r>
            <a:r>
              <a:rPr lang="en-GB" sz="1600" dirty="0" smtClean="0"/>
              <a:t>MIS and ICT </a:t>
            </a:r>
            <a:r>
              <a:rPr lang="en-GB" sz="1600" dirty="0" smtClean="0"/>
              <a:t>staff may also be involved in the purchase or issue of computer supplies, such as cabling and network cards and consumables such as printer cartridges – to ensure that they are compatible with the system.</a:t>
            </a:r>
          </a:p>
          <a:p>
            <a:pPr marL="285750" indent="-285750"/>
            <a:r>
              <a:rPr lang="en-GB" sz="1600" b="1" dirty="0" smtClean="0"/>
              <a:t>ICT</a:t>
            </a:r>
            <a:r>
              <a:rPr lang="en-GB" sz="1600" dirty="0" smtClean="0"/>
              <a:t> specialists will be expected to update senior managers on technological developments which would benefit the company. In addition, current equipment will need replacing and software upgrading at regular intervals.</a:t>
            </a:r>
          </a:p>
          <a:p>
            <a:pPr marL="285750" indent="-285750"/>
            <a:r>
              <a:rPr lang="en-GB" sz="1600" dirty="0" smtClean="0"/>
              <a:t>Above all, </a:t>
            </a:r>
            <a:r>
              <a:rPr lang="en-GB" sz="1600" b="1" dirty="0" smtClean="0"/>
              <a:t>MIS and ICT </a:t>
            </a:r>
            <a:r>
              <a:rPr lang="en-GB" sz="1600" dirty="0" smtClean="0"/>
              <a:t>is responsible for system security. Making sure that only authorised users have access to the system, protecting the system against viruses and hackers and ensuring there is a full back-up system to restore critical data in an emergency is vitally important.</a:t>
            </a:r>
          </a:p>
          <a:p>
            <a:pPr marL="285750" indent="-285750"/>
            <a:r>
              <a:rPr lang="en-GB" sz="1600" dirty="0" smtClean="0"/>
              <a:t>Finally, ICT specialists will help and assist other users – from repairing problems and glitches to advising on the use of new software or updating the company Intranet. The business </a:t>
            </a:r>
            <a:r>
              <a:rPr lang="en-GB" sz="1600" dirty="0" smtClean="0"/>
              <a:t>website </a:t>
            </a:r>
            <a:r>
              <a:rPr lang="en-GB" sz="1600" dirty="0" smtClean="0"/>
              <a:t>is likely to be technically maintained by the ICT staff, but the </a:t>
            </a:r>
            <a:r>
              <a:rPr lang="en-GB" sz="1600" dirty="0" smtClean="0"/>
              <a:t>content </a:t>
            </a:r>
            <a:r>
              <a:rPr lang="en-GB" sz="1600" dirty="0" smtClean="0"/>
              <a:t>will </a:t>
            </a:r>
            <a:r>
              <a:rPr lang="en-GB" sz="1600" dirty="0" smtClean="0"/>
              <a:t>normally </a:t>
            </a:r>
            <a:r>
              <a:rPr lang="en-GB" sz="1600" dirty="0" smtClean="0"/>
              <a:t>be devised by marketing staff.</a:t>
            </a:r>
          </a:p>
        </p:txBody>
      </p:sp>
      <p:sp>
        <p:nvSpPr>
          <p:cNvPr id="17" name="Title 2"/>
          <p:cNvSpPr txBox="1">
            <a:spLocks/>
          </p:cNvSpPr>
          <p:nvPr/>
        </p:nvSpPr>
        <p:spPr>
          <a:xfrm>
            <a:off x="107504" y="116632"/>
            <a:ext cx="8856984" cy="504056"/>
          </a:xfrm>
          <a:prstGeom prst="rect">
            <a:avLst/>
          </a:prstGeom>
        </p:spPr>
        <p:txBody>
          <a:bodyPr vert="horz" rtlCol="0" anchor="ctr">
            <a:noAutofit/>
            <a:scene3d>
              <a:camera prst="orthographicFront"/>
              <a:lightRig rig="soft" dir="t"/>
            </a:scene3d>
            <a:sp3d prstMaterial="softEdge">
              <a:bevelT w="25400" h="25400"/>
            </a:sp3d>
          </a:bodyPr>
          <a:lstStyle>
            <a:lvl1pPr algn="l" rtl="0" eaLnBrk="1" latinLnBrk="0" hangingPunct="1">
              <a:spcBef>
                <a:spcPct val="0"/>
              </a:spcBef>
              <a:buNone/>
              <a:defRPr kumimoji="0" sz="4000" b="1" kern="1200">
                <a:solidFill>
                  <a:schemeClr val="tx2"/>
                </a:solidFill>
                <a:effectLst>
                  <a:outerShdw blurRad="31750" dist="25400" dir="5400000" algn="tl" rotWithShape="0">
                    <a:srgbClr val="000000">
                      <a:alpha val="25000"/>
                    </a:srgbClr>
                  </a:outerShdw>
                </a:effectLst>
                <a:latin typeface="+mj-lt"/>
                <a:ea typeface="+mj-ea"/>
                <a:cs typeface="+mj-cs"/>
              </a:defRPr>
            </a:lvl1pPr>
            <a:extLst/>
          </a:lstStyle>
          <a:p>
            <a:r>
              <a:rPr lang="en-GB" sz="1800" dirty="0" smtClean="0"/>
              <a:t>LO2 - How businesses are organised to achieve their purposes – ICT and MIS</a:t>
            </a:r>
            <a:endParaRPr lang="en-GB" sz="1800" dirty="0"/>
          </a:p>
        </p:txBody>
      </p:sp>
    </p:spTree>
    <p:extLst>
      <p:ext uri="{BB962C8B-B14F-4D97-AF65-F5344CB8AC3E}">
        <p14:creationId xmlns:p14="http://schemas.microsoft.com/office/powerpoint/2010/main" val="790406413"/>
      </p:ext>
    </p:extLst>
  </p:cSld>
  <p:clrMapOvr>
    <a:masterClrMapping/>
  </p:clrMapOv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42844" y="669162"/>
            <a:ext cx="8786874" cy="5856182"/>
          </a:xfrm>
        </p:spPr>
        <p:txBody>
          <a:bodyPr>
            <a:noAutofit/>
          </a:bodyPr>
          <a:lstStyle/>
          <a:p>
            <a:pPr marL="285750" indent="-285750"/>
            <a:r>
              <a:rPr lang="en-GB" sz="1600" b="1" dirty="0" smtClean="0"/>
              <a:t>A server </a:t>
            </a:r>
            <a:r>
              <a:rPr lang="en-GB" sz="1600" dirty="0" smtClean="0"/>
              <a:t>is a computer which allows access to files and programs stored as shared resources on a computer network.</a:t>
            </a:r>
          </a:p>
          <a:p>
            <a:pPr marL="285750" indent="-285750"/>
            <a:r>
              <a:rPr lang="en-GB" sz="1600" b="1" dirty="0" smtClean="0"/>
              <a:t>A network </a:t>
            </a:r>
            <a:r>
              <a:rPr lang="en-GB" sz="1600" dirty="0" smtClean="0"/>
              <a:t>is a system of linked computers which can communicate and share information.</a:t>
            </a:r>
          </a:p>
          <a:p>
            <a:pPr marL="285750" indent="-285750"/>
            <a:r>
              <a:rPr lang="en-GB" sz="1600" b="1" dirty="0" smtClean="0"/>
              <a:t>An Intranet </a:t>
            </a:r>
            <a:r>
              <a:rPr lang="en-GB" sz="1600" dirty="0" smtClean="0"/>
              <a:t>is a private area on the network on which the information stored can be accessed only by authorised users.</a:t>
            </a:r>
          </a:p>
          <a:p>
            <a:pPr marL="365125" indent="-365125">
              <a:buNone/>
            </a:pPr>
            <a:r>
              <a:rPr lang="en-GB" sz="1600" b="1" dirty="0" smtClean="0"/>
              <a:t>MIS and ICT </a:t>
            </a:r>
            <a:r>
              <a:rPr lang="en-GB" sz="1600" dirty="0" smtClean="0"/>
              <a:t>functions</a:t>
            </a:r>
          </a:p>
          <a:p>
            <a:r>
              <a:rPr lang="en-GB" sz="1600" dirty="0" smtClean="0"/>
              <a:t>Recommending new/updated systems and software to keep abreast of technological developments and the needs of the business</a:t>
            </a:r>
          </a:p>
          <a:p>
            <a:r>
              <a:rPr lang="en-GB" sz="1600" dirty="0" smtClean="0"/>
              <a:t>Buying and installing new hardware / software and providing information or training as appropriate</a:t>
            </a:r>
          </a:p>
          <a:p>
            <a:r>
              <a:rPr lang="en-GB" sz="1600" dirty="0" smtClean="0"/>
              <a:t>Assisting users who have computer problems</a:t>
            </a:r>
          </a:p>
          <a:p>
            <a:r>
              <a:rPr lang="en-GB" sz="1600" dirty="0" smtClean="0"/>
              <a:t>Repairing the computer system when required</a:t>
            </a:r>
          </a:p>
          <a:p>
            <a:r>
              <a:rPr lang="en-GB" sz="1600" dirty="0" smtClean="0"/>
              <a:t>Advising on/obtaining/issuing computer supplies and consumables</a:t>
            </a:r>
          </a:p>
          <a:p>
            <a:r>
              <a:rPr lang="en-GB" sz="1600" dirty="0" smtClean="0"/>
              <a:t>Connecting new or additional equipment to the system</a:t>
            </a:r>
          </a:p>
          <a:p>
            <a:r>
              <a:rPr lang="en-GB" sz="1600" dirty="0" smtClean="0"/>
              <a:t>Installing a security system which limits access to authorised users and protects against hackers and viruses</a:t>
            </a:r>
          </a:p>
          <a:p>
            <a:r>
              <a:rPr lang="en-GB" sz="1600" dirty="0" smtClean="0"/>
              <a:t>Technically maintaining the company website</a:t>
            </a:r>
          </a:p>
          <a:p>
            <a:pPr marL="255588" indent="-255588"/>
            <a:r>
              <a:rPr lang="en-GB" sz="1600" dirty="0" smtClean="0"/>
              <a:t>Monitoring staff computer use for compliance with the company IT </a:t>
            </a:r>
            <a:r>
              <a:rPr lang="en-GB" sz="1600" dirty="0" smtClean="0"/>
              <a:t>policy</a:t>
            </a:r>
          </a:p>
          <a:p>
            <a:pPr marL="255588" indent="-255588"/>
            <a:r>
              <a:rPr lang="en-GB" sz="1600" dirty="0" smtClean="0"/>
              <a:t>Operating </a:t>
            </a:r>
            <a:r>
              <a:rPr lang="en-GB" sz="1600" dirty="0" smtClean="0"/>
              <a:t>a back-up system for critical data so this can be recovered quickly in an emergency</a:t>
            </a:r>
          </a:p>
        </p:txBody>
      </p:sp>
      <p:sp>
        <p:nvSpPr>
          <p:cNvPr id="17" name="Title 2"/>
          <p:cNvSpPr txBox="1">
            <a:spLocks/>
          </p:cNvSpPr>
          <p:nvPr/>
        </p:nvSpPr>
        <p:spPr>
          <a:xfrm>
            <a:off x="107504" y="116632"/>
            <a:ext cx="8856984" cy="504056"/>
          </a:xfrm>
          <a:prstGeom prst="rect">
            <a:avLst/>
          </a:prstGeom>
        </p:spPr>
        <p:txBody>
          <a:bodyPr vert="horz" rtlCol="0" anchor="ctr">
            <a:noAutofit/>
            <a:scene3d>
              <a:camera prst="orthographicFront"/>
              <a:lightRig rig="soft" dir="t"/>
            </a:scene3d>
            <a:sp3d prstMaterial="softEdge">
              <a:bevelT w="25400" h="25400"/>
            </a:sp3d>
          </a:bodyPr>
          <a:lstStyle>
            <a:lvl1pPr algn="l" rtl="0" eaLnBrk="1" latinLnBrk="0" hangingPunct="1">
              <a:spcBef>
                <a:spcPct val="0"/>
              </a:spcBef>
              <a:buNone/>
              <a:defRPr kumimoji="0" sz="4000" b="1" kern="1200">
                <a:solidFill>
                  <a:schemeClr val="tx2"/>
                </a:solidFill>
                <a:effectLst>
                  <a:outerShdw blurRad="31750" dist="25400" dir="5400000" algn="tl" rotWithShape="0">
                    <a:srgbClr val="000000">
                      <a:alpha val="25000"/>
                    </a:srgbClr>
                  </a:outerShdw>
                </a:effectLst>
                <a:latin typeface="+mj-lt"/>
                <a:ea typeface="+mj-ea"/>
                <a:cs typeface="+mj-cs"/>
              </a:defRPr>
            </a:lvl1pPr>
            <a:extLst/>
          </a:lstStyle>
          <a:p>
            <a:r>
              <a:rPr lang="en-GB" sz="1800" dirty="0" smtClean="0"/>
              <a:t>LO2 - How businesses are organised to achieve their purposes – ICT and MIS</a:t>
            </a:r>
            <a:endParaRPr lang="en-GB" sz="1800" dirty="0"/>
          </a:p>
        </p:txBody>
      </p:sp>
    </p:spTree>
    <p:extLst>
      <p:ext uri="{BB962C8B-B14F-4D97-AF65-F5344CB8AC3E}">
        <p14:creationId xmlns:p14="http://schemas.microsoft.com/office/powerpoint/2010/main" val="2766061431"/>
      </p:ext>
    </p:extLst>
  </p:cSld>
  <p:clrMapOvr>
    <a:masterClrMapping/>
  </p:clrMapOv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42844" y="669162"/>
            <a:ext cx="8821644" cy="5784174"/>
          </a:xfrm>
        </p:spPr>
        <p:txBody>
          <a:bodyPr>
            <a:noAutofit/>
          </a:bodyPr>
          <a:lstStyle/>
          <a:p>
            <a:pPr marL="0" indent="0">
              <a:buNone/>
            </a:pPr>
            <a:r>
              <a:rPr lang="en-GB" sz="1600" dirty="0" smtClean="0"/>
              <a:t>Marketing is all about identifying and meeting customer needs. Many businesses consider this so important that they are said to be driven by marketing. </a:t>
            </a:r>
          </a:p>
          <a:p>
            <a:pPr marL="0" indent="0">
              <a:buNone/>
            </a:pPr>
            <a:r>
              <a:rPr lang="en-GB" sz="1600" dirty="0" smtClean="0"/>
              <a:t>Another way to understand marketing is through the </a:t>
            </a:r>
            <a:r>
              <a:rPr lang="en-GB" sz="1600" b="1" dirty="0" smtClean="0"/>
              <a:t>marketing mix </a:t>
            </a:r>
            <a:r>
              <a:rPr lang="en-GB" sz="1600" dirty="0" smtClean="0"/>
              <a:t>which consists of four Ps</a:t>
            </a:r>
          </a:p>
          <a:p>
            <a:pPr marL="271463" indent="-271463"/>
            <a:r>
              <a:rPr lang="en-GB" sz="1600" b="1" dirty="0" smtClean="0"/>
              <a:t>Product </a:t>
            </a:r>
            <a:r>
              <a:rPr lang="en-GB" sz="1600" dirty="0" smtClean="0"/>
              <a:t>– Who are our customers? What do they want to buy? Are their needs changing? Which products are we offering and how many are we selling? What new products are we planning? In which areas are sales growing – and how can we sustain this? For which products are sales static – and how can we renew interest? Which sales are falling and what, if anything, can we do?</a:t>
            </a:r>
          </a:p>
          <a:p>
            <a:pPr marL="271463" indent="-271463"/>
            <a:r>
              <a:rPr lang="en-GB" sz="1600" b="1" dirty="0" smtClean="0"/>
              <a:t>Price</a:t>
            </a:r>
            <a:r>
              <a:rPr lang="en-GB" sz="1600" dirty="0" smtClean="0"/>
              <a:t> – How much should we charge? Should we reduce the price at the start to attract more customers – or charge as much as we can when we can? Can we charge different prices to different types of customers? What discounts can we give? What services or products should we give away or sell very cheaply – and what benefits would this bring?</a:t>
            </a:r>
          </a:p>
          <a:p>
            <a:pPr marL="271463" indent="-271463"/>
            <a:r>
              <a:rPr lang="en-GB" sz="1600" b="1" dirty="0" smtClean="0"/>
              <a:t>Promotion</a:t>
            </a:r>
            <a:r>
              <a:rPr lang="en-GB" sz="1600" dirty="0" smtClean="0"/>
              <a:t> – How can we tell people about our products? Should we have specialist sales staff? Where should we advertise to attract the attention of our key customers? How else can we promote the product – should we give free samples or run a competition? Where and how can we obtain free publicity? Should we send direct mail shots and, if so, what information should we include?</a:t>
            </a:r>
          </a:p>
          <a:p>
            <a:pPr marL="271463" indent="-271463"/>
            <a:r>
              <a:rPr lang="en-GB" sz="1600" b="1" dirty="0" smtClean="0"/>
              <a:t>Place</a:t>
            </a:r>
            <a:r>
              <a:rPr lang="en-GB" sz="1600" dirty="0" smtClean="0"/>
              <a:t> – How can we distribute our product(s)? Should we sell direct to the customer or through retailers? Do we need specialist wholesalers or overseas agents to sell for us? What can we sell over the telephone? How can the Internet help us to sell more?</a:t>
            </a:r>
          </a:p>
        </p:txBody>
      </p:sp>
      <p:sp>
        <p:nvSpPr>
          <p:cNvPr id="17" name="Title 2"/>
          <p:cNvSpPr txBox="1">
            <a:spLocks/>
          </p:cNvSpPr>
          <p:nvPr/>
        </p:nvSpPr>
        <p:spPr>
          <a:xfrm>
            <a:off x="107504" y="116632"/>
            <a:ext cx="8856984" cy="504056"/>
          </a:xfrm>
          <a:prstGeom prst="rect">
            <a:avLst/>
          </a:prstGeom>
        </p:spPr>
        <p:txBody>
          <a:bodyPr vert="horz" rtlCol="0" anchor="ctr">
            <a:noAutofit/>
            <a:scene3d>
              <a:camera prst="orthographicFront"/>
              <a:lightRig rig="soft" dir="t"/>
            </a:scene3d>
            <a:sp3d prstMaterial="softEdge">
              <a:bevelT w="25400" h="25400"/>
            </a:sp3d>
          </a:bodyPr>
          <a:lstStyle>
            <a:lvl1pPr algn="l" rtl="0" eaLnBrk="1" latinLnBrk="0" hangingPunct="1">
              <a:spcBef>
                <a:spcPct val="0"/>
              </a:spcBef>
              <a:buNone/>
              <a:defRPr kumimoji="0" sz="4000" b="1" kern="1200">
                <a:solidFill>
                  <a:schemeClr val="tx2"/>
                </a:solidFill>
                <a:effectLst>
                  <a:outerShdw blurRad="31750" dist="25400" dir="5400000" algn="tl" rotWithShape="0">
                    <a:srgbClr val="000000">
                      <a:alpha val="25000"/>
                    </a:srgbClr>
                  </a:outerShdw>
                </a:effectLst>
                <a:latin typeface="+mj-lt"/>
                <a:ea typeface="+mj-ea"/>
                <a:cs typeface="+mj-cs"/>
              </a:defRPr>
            </a:lvl1pPr>
            <a:extLst/>
          </a:lstStyle>
          <a:p>
            <a:r>
              <a:rPr lang="en-GB" sz="1800" dirty="0" smtClean="0"/>
              <a:t>LO2 - How businesses are organised to achieve their purposes – Marketing</a:t>
            </a:r>
            <a:endParaRPr lang="en-GB" sz="1800" dirty="0"/>
          </a:p>
        </p:txBody>
      </p:sp>
    </p:spTree>
    <p:extLst>
      <p:ext uri="{BB962C8B-B14F-4D97-AF65-F5344CB8AC3E}">
        <p14:creationId xmlns:p14="http://schemas.microsoft.com/office/powerpoint/2010/main" val="3131632148"/>
      </p:ext>
    </p:extLst>
  </p:cSld>
  <p:clrMapOvr>
    <a:masterClrMapping/>
  </p:clrMapOv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42844" y="692696"/>
            <a:ext cx="8821644" cy="5760640"/>
          </a:xfrm>
        </p:spPr>
        <p:txBody>
          <a:bodyPr>
            <a:noAutofit/>
          </a:bodyPr>
          <a:lstStyle/>
          <a:p>
            <a:pPr marL="365125" indent="-365125">
              <a:buNone/>
            </a:pPr>
            <a:r>
              <a:rPr lang="en-GB" sz="2200" b="1" dirty="0" smtClean="0"/>
              <a:t>Marketing</a:t>
            </a:r>
            <a:r>
              <a:rPr lang="en-GB" sz="2200" dirty="0" smtClean="0"/>
              <a:t> functions</a:t>
            </a:r>
          </a:p>
          <a:p>
            <a:r>
              <a:rPr lang="en-GB" sz="2200" dirty="0" smtClean="0"/>
              <a:t>Carrying out market research to obtain feedback on potential and existing products and/or services</a:t>
            </a:r>
          </a:p>
          <a:p>
            <a:r>
              <a:rPr lang="en-GB" sz="2200" dirty="0" smtClean="0"/>
              <a:t>Analysing market research responses and advising senior managers of the results and implications</a:t>
            </a:r>
          </a:p>
          <a:p>
            <a:r>
              <a:rPr lang="en-GB" sz="2200" dirty="0" smtClean="0"/>
              <a:t>Promoting products and services through a variety of advertising and promotional methods, e.g. press, TV, online, direct mail, sponsorship and trade shows or exhibitions</a:t>
            </a:r>
          </a:p>
          <a:p>
            <a:r>
              <a:rPr lang="en-GB" sz="2200" dirty="0" smtClean="0"/>
              <a:t>Obtaining and updating a profile of existing customers to target advertising and promotions appropriately</a:t>
            </a:r>
          </a:p>
          <a:p>
            <a:r>
              <a:rPr lang="en-GB" sz="2200" dirty="0" smtClean="0"/>
              <a:t>Producing and distributing publicity materials, such as catalogues or brochures</a:t>
            </a:r>
          </a:p>
          <a:p>
            <a:r>
              <a:rPr lang="en-GB" sz="2200" dirty="0" smtClean="0"/>
              <a:t>Designing, updating and promoting the company website</a:t>
            </a:r>
          </a:p>
        </p:txBody>
      </p:sp>
      <p:sp>
        <p:nvSpPr>
          <p:cNvPr id="17" name="Title 2"/>
          <p:cNvSpPr txBox="1">
            <a:spLocks/>
          </p:cNvSpPr>
          <p:nvPr/>
        </p:nvSpPr>
        <p:spPr>
          <a:xfrm>
            <a:off x="107504" y="116632"/>
            <a:ext cx="8856984" cy="504056"/>
          </a:xfrm>
          <a:prstGeom prst="rect">
            <a:avLst/>
          </a:prstGeom>
        </p:spPr>
        <p:txBody>
          <a:bodyPr vert="horz" rtlCol="0" anchor="ctr">
            <a:noAutofit/>
            <a:scene3d>
              <a:camera prst="orthographicFront"/>
              <a:lightRig rig="soft" dir="t"/>
            </a:scene3d>
            <a:sp3d prstMaterial="softEdge">
              <a:bevelT w="25400" h="25400"/>
            </a:sp3d>
          </a:bodyPr>
          <a:lstStyle>
            <a:lvl1pPr algn="l" rtl="0" eaLnBrk="1" latinLnBrk="0" hangingPunct="1">
              <a:spcBef>
                <a:spcPct val="0"/>
              </a:spcBef>
              <a:buNone/>
              <a:defRPr kumimoji="0" sz="4000" b="1" kern="1200">
                <a:solidFill>
                  <a:schemeClr val="tx2"/>
                </a:solidFill>
                <a:effectLst>
                  <a:outerShdw blurRad="31750" dist="25400" dir="5400000" algn="tl" rotWithShape="0">
                    <a:srgbClr val="000000">
                      <a:alpha val="25000"/>
                    </a:srgbClr>
                  </a:outerShdw>
                </a:effectLst>
                <a:latin typeface="+mj-lt"/>
                <a:ea typeface="+mj-ea"/>
                <a:cs typeface="+mj-cs"/>
              </a:defRPr>
            </a:lvl1pPr>
            <a:extLst/>
          </a:lstStyle>
          <a:p>
            <a:r>
              <a:rPr lang="en-GB" sz="1800" dirty="0" smtClean="0"/>
              <a:t>LO2 - How businesses are organised to achieve their purposes – Marketing</a:t>
            </a:r>
            <a:endParaRPr lang="en-GB" sz="1800" dirty="0"/>
          </a:p>
        </p:txBody>
      </p:sp>
    </p:spTree>
    <p:extLst>
      <p:ext uri="{BB962C8B-B14F-4D97-AF65-F5344CB8AC3E}">
        <p14:creationId xmlns:p14="http://schemas.microsoft.com/office/powerpoint/2010/main" val="1506469920"/>
      </p:ext>
    </p:extLst>
  </p:cSld>
  <p:clrMapOvr>
    <a:masterClrMapping/>
  </p:clrMapOv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42844" y="620688"/>
            <a:ext cx="8821644" cy="5832648"/>
          </a:xfrm>
        </p:spPr>
        <p:txBody>
          <a:bodyPr>
            <a:noAutofit/>
          </a:bodyPr>
          <a:lstStyle/>
          <a:p>
            <a:pPr marL="285750" indent="-285750"/>
            <a:r>
              <a:rPr lang="en-GB" sz="1800" b="1" dirty="0" smtClean="0"/>
              <a:t>Sales</a:t>
            </a:r>
            <a:r>
              <a:rPr lang="en-GB" sz="1800" dirty="0" smtClean="0"/>
              <a:t> is a crucial function for all businesses. It is pointless having superb products or services if no one buys them. For that reason, most businesses have sales targets as part of their aims and objectives. Meeting these is the responsibility of the sales staff or sales team.</a:t>
            </a:r>
          </a:p>
          <a:p>
            <a:pPr marL="285750" indent="-285750"/>
            <a:r>
              <a:rPr lang="en-GB" sz="1800" dirty="0" smtClean="0"/>
              <a:t>The job of the sales staff varies, depending upon the industry. Shops that sell basic products, such as chocolates or magazines do not need to do much selling. Most customers call in to buy something, choose the goods they want, pay and leave.</a:t>
            </a:r>
          </a:p>
          <a:p>
            <a:pPr marL="285750" indent="-285750"/>
            <a:r>
              <a:rPr lang="en-GB" sz="1800" dirty="0" smtClean="0"/>
              <a:t>Customers expect more help and advice if they want to buy a complex or expensive item, such as a television or car. Stores which sell these types of products therefore need trained sales staff who are friendly, knowledgeable and can describe and/or demonstrate their products and link these to the customer’s specific needs.</a:t>
            </a:r>
          </a:p>
          <a:p>
            <a:pPr marL="285750" indent="-285750"/>
            <a:r>
              <a:rPr lang="en-GB" sz="1800" dirty="0" smtClean="0"/>
              <a:t>Business buyers also expect a high-quality service and in-depth advice and information. They may want to buy highly complex and expensive industrial equipment and need to negotiate special finance arrangements – particularly if they are overseas buyers. Business buyers will also expect discounts for bulk purchases. </a:t>
            </a:r>
            <a:endParaRPr lang="en-GB" sz="1800" dirty="0" smtClean="0"/>
          </a:p>
          <a:p>
            <a:pPr marL="285750" indent="-285750"/>
            <a:r>
              <a:rPr lang="en-GB" sz="1800" dirty="0" smtClean="0"/>
              <a:t>Sales </a:t>
            </a:r>
            <a:r>
              <a:rPr lang="en-GB" sz="1800" dirty="0" smtClean="0"/>
              <a:t>representatives often travel to meet potential customers, as well as routinely visiting existing customers to ensure their needs are being met.</a:t>
            </a:r>
          </a:p>
        </p:txBody>
      </p:sp>
      <p:sp>
        <p:nvSpPr>
          <p:cNvPr id="17" name="Title 2"/>
          <p:cNvSpPr txBox="1">
            <a:spLocks/>
          </p:cNvSpPr>
          <p:nvPr/>
        </p:nvSpPr>
        <p:spPr>
          <a:xfrm>
            <a:off x="107504" y="116632"/>
            <a:ext cx="8856984" cy="504056"/>
          </a:xfrm>
          <a:prstGeom prst="rect">
            <a:avLst/>
          </a:prstGeom>
        </p:spPr>
        <p:txBody>
          <a:bodyPr vert="horz" rtlCol="0" anchor="ctr">
            <a:noAutofit/>
            <a:scene3d>
              <a:camera prst="orthographicFront"/>
              <a:lightRig rig="soft" dir="t"/>
            </a:scene3d>
            <a:sp3d prstMaterial="softEdge">
              <a:bevelT w="25400" h="25400"/>
            </a:sp3d>
          </a:bodyPr>
          <a:lstStyle>
            <a:lvl1pPr algn="l" rtl="0" eaLnBrk="1" latinLnBrk="0" hangingPunct="1">
              <a:spcBef>
                <a:spcPct val="0"/>
              </a:spcBef>
              <a:buNone/>
              <a:defRPr kumimoji="0" sz="4000" b="1" kern="1200">
                <a:solidFill>
                  <a:schemeClr val="tx2"/>
                </a:solidFill>
                <a:effectLst>
                  <a:outerShdw blurRad="31750" dist="25400" dir="5400000" algn="tl" rotWithShape="0">
                    <a:srgbClr val="000000">
                      <a:alpha val="25000"/>
                    </a:srgbClr>
                  </a:outerShdw>
                </a:effectLst>
                <a:latin typeface="+mj-lt"/>
                <a:ea typeface="+mj-ea"/>
                <a:cs typeface="+mj-cs"/>
              </a:defRPr>
            </a:lvl1pPr>
            <a:extLst/>
          </a:lstStyle>
          <a:p>
            <a:r>
              <a:rPr lang="en-GB" sz="2000" dirty="0" smtClean="0"/>
              <a:t>LO2 - How businesses are organised to achieve their purposes – Sales</a:t>
            </a:r>
            <a:endParaRPr lang="en-GB" sz="2000" dirty="0"/>
          </a:p>
        </p:txBody>
      </p:sp>
    </p:spTree>
    <p:extLst>
      <p:ext uri="{BB962C8B-B14F-4D97-AF65-F5344CB8AC3E}">
        <p14:creationId xmlns:p14="http://schemas.microsoft.com/office/powerpoint/2010/main" val="1419491510"/>
      </p:ext>
    </p:extLst>
  </p:cSld>
  <p:clrMapOvr>
    <a:masterClrMapping/>
  </p:clrMapOv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42844" y="669162"/>
            <a:ext cx="8821644" cy="5856182"/>
          </a:xfrm>
        </p:spPr>
        <p:txBody>
          <a:bodyPr>
            <a:noAutofit/>
          </a:bodyPr>
          <a:lstStyle/>
          <a:p>
            <a:pPr marL="285750" indent="-285750"/>
            <a:r>
              <a:rPr lang="en-GB" sz="1800" dirty="0" smtClean="0"/>
              <a:t>Employing a skilled </a:t>
            </a:r>
            <a:r>
              <a:rPr lang="en-GB" sz="1800" b="1" dirty="0" smtClean="0"/>
              <a:t>sales</a:t>
            </a:r>
            <a:r>
              <a:rPr lang="en-GB" sz="1800" dirty="0" smtClean="0"/>
              <a:t> force is expensive, especially if they are paid bonuses / commission. However, there are many benefits as an effective sales person can convert many enquiries into firm sales and build strong links with customers to encourage repeat business.</a:t>
            </a:r>
          </a:p>
          <a:p>
            <a:pPr marL="285750" indent="-285750"/>
            <a:r>
              <a:rPr lang="en-GB" sz="1800" dirty="0" smtClean="0"/>
              <a:t>There are strong links between </a:t>
            </a:r>
            <a:r>
              <a:rPr lang="en-GB" sz="1800" b="1" dirty="0" smtClean="0"/>
              <a:t>marketing and sales </a:t>
            </a:r>
            <a:r>
              <a:rPr lang="en-GB" sz="1800" dirty="0" smtClean="0"/>
              <a:t>– and in many businesses this may be a ‘joint’ department. Sales can pass on important customer feedback to help marketing colleagues.</a:t>
            </a:r>
          </a:p>
          <a:p>
            <a:pPr marL="285750" indent="-285750"/>
            <a:r>
              <a:rPr lang="en-GB" sz="1800" dirty="0" smtClean="0"/>
              <a:t>All </a:t>
            </a:r>
            <a:r>
              <a:rPr lang="en-GB" sz="1800" b="1" dirty="0" smtClean="0"/>
              <a:t>sales</a:t>
            </a:r>
            <a:r>
              <a:rPr lang="en-GB" sz="1800" dirty="0" smtClean="0"/>
              <a:t> staff should know there are a number of laws that protect customers and understand which type of sales activities are legal and which are not.</a:t>
            </a:r>
          </a:p>
          <a:p>
            <a:pPr marL="0" indent="0">
              <a:buNone/>
            </a:pPr>
            <a:r>
              <a:rPr lang="en-GB" sz="1800" b="1" dirty="0" smtClean="0"/>
              <a:t>Sales functions</a:t>
            </a:r>
          </a:p>
          <a:p>
            <a:r>
              <a:rPr lang="en-GB" sz="1800" dirty="0" smtClean="0"/>
              <a:t>Organising sales promotions</a:t>
            </a:r>
          </a:p>
          <a:p>
            <a:r>
              <a:rPr lang="en-GB" sz="1800" dirty="0" smtClean="0"/>
              <a:t>Responding to customer enquiries</a:t>
            </a:r>
          </a:p>
          <a:p>
            <a:r>
              <a:rPr lang="en-GB" sz="1800" dirty="0" smtClean="0"/>
              <a:t>Selling the product or service to customers, either over the telephone or face to face</a:t>
            </a:r>
          </a:p>
          <a:p>
            <a:r>
              <a:rPr lang="en-GB" sz="1800" dirty="0" smtClean="0"/>
              <a:t>Preparing quotations or estimates for customers</a:t>
            </a:r>
          </a:p>
          <a:p>
            <a:r>
              <a:rPr lang="en-GB" sz="1800" dirty="0" smtClean="0"/>
              <a:t>Negotiating discounts or financial terms for business customers</a:t>
            </a:r>
          </a:p>
          <a:p>
            <a:r>
              <a:rPr lang="en-GB" sz="1800" dirty="0" smtClean="0"/>
              <a:t>Providing technical advice</a:t>
            </a:r>
          </a:p>
          <a:p>
            <a:r>
              <a:rPr lang="en-GB" sz="1800" dirty="0" smtClean="0"/>
              <a:t>Keeping customer records up to date</a:t>
            </a:r>
          </a:p>
        </p:txBody>
      </p:sp>
      <p:sp>
        <p:nvSpPr>
          <p:cNvPr id="17" name="Title 2"/>
          <p:cNvSpPr txBox="1">
            <a:spLocks/>
          </p:cNvSpPr>
          <p:nvPr/>
        </p:nvSpPr>
        <p:spPr>
          <a:xfrm>
            <a:off x="107504" y="116632"/>
            <a:ext cx="8856984" cy="504056"/>
          </a:xfrm>
          <a:prstGeom prst="rect">
            <a:avLst/>
          </a:prstGeom>
        </p:spPr>
        <p:txBody>
          <a:bodyPr vert="horz" rtlCol="0" anchor="ctr">
            <a:noAutofit/>
            <a:scene3d>
              <a:camera prst="orthographicFront"/>
              <a:lightRig rig="soft" dir="t"/>
            </a:scene3d>
            <a:sp3d prstMaterial="softEdge">
              <a:bevelT w="25400" h="25400"/>
            </a:sp3d>
          </a:bodyPr>
          <a:lstStyle>
            <a:lvl1pPr algn="l" rtl="0" eaLnBrk="1" latinLnBrk="0" hangingPunct="1">
              <a:spcBef>
                <a:spcPct val="0"/>
              </a:spcBef>
              <a:buNone/>
              <a:defRPr kumimoji="0" sz="4000" b="1" kern="1200">
                <a:solidFill>
                  <a:schemeClr val="tx2"/>
                </a:solidFill>
                <a:effectLst>
                  <a:outerShdw blurRad="31750" dist="25400" dir="5400000" algn="tl" rotWithShape="0">
                    <a:srgbClr val="000000">
                      <a:alpha val="25000"/>
                    </a:srgbClr>
                  </a:outerShdw>
                </a:effectLst>
                <a:latin typeface="+mj-lt"/>
                <a:ea typeface="+mj-ea"/>
                <a:cs typeface="+mj-cs"/>
              </a:defRPr>
            </a:lvl1pPr>
            <a:extLst/>
          </a:lstStyle>
          <a:p>
            <a:r>
              <a:rPr lang="en-GB" sz="2000" dirty="0" smtClean="0"/>
              <a:t>LO2 - How businesses are organised to achieve their purposes – Sales</a:t>
            </a:r>
            <a:endParaRPr lang="en-GB" sz="2000" dirty="0"/>
          </a:p>
        </p:txBody>
      </p:sp>
    </p:spTree>
    <p:extLst>
      <p:ext uri="{BB962C8B-B14F-4D97-AF65-F5344CB8AC3E}">
        <p14:creationId xmlns:p14="http://schemas.microsoft.com/office/powerpoint/2010/main" val="2747002036"/>
      </p:ext>
    </p:extLst>
  </p:cSld>
  <p:clrMapOvr>
    <a:masterClrMapping/>
  </p:clrMapOv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42844" y="620688"/>
            <a:ext cx="8786874" cy="5832648"/>
          </a:xfrm>
        </p:spPr>
        <p:txBody>
          <a:bodyPr>
            <a:noAutofit/>
          </a:bodyPr>
          <a:lstStyle/>
          <a:p>
            <a:pPr marL="285750" indent="-285750"/>
            <a:r>
              <a:rPr lang="en-GB" sz="1800" dirty="0" smtClean="0"/>
              <a:t>Production refers to the manufacture or assembly of goods. Production staff must ensure that goods are produced on time and are of the right quality. Quality requirements can vary considerably. Whilst an error of 0.5 mm would not matter much for a chair or table, for an iPod or DVD player it would be critical.</a:t>
            </a:r>
          </a:p>
          <a:p>
            <a:pPr marL="285750" indent="-285750"/>
            <a:r>
              <a:rPr lang="en-GB" sz="1800" dirty="0" smtClean="0"/>
              <a:t>Checking quality does not mean just examining goods after they have been produced. Today quality is ‘built-in’ at every stage of the process, starting with the raw materials. Many buyers set down a detailed specification for the goods they order, such as Marks and Spencer which sets down precise standards for all its producers. For clothing, this includes the type and weight of material and the thread and fastenings too.</a:t>
            </a:r>
          </a:p>
          <a:p>
            <a:pPr marL="285750" indent="-285750"/>
            <a:r>
              <a:rPr lang="en-GB" sz="1800" dirty="0" smtClean="0"/>
              <a:t>Buying raw materials is done by specialist purchasing staff, who take out contracts with regular suppliers and make sure that the terms of the contract are met, in relation to delivery, cost, quantity and quality. They also ensure that all items are checked on delivery and refer any problems back to the supplier. The materials must be purchased at a competitive price. This is not necessarily the cheapest price, but takes account of other factors, such as the reliability of the supplier, the quality required and the delivery date.</a:t>
            </a:r>
          </a:p>
        </p:txBody>
      </p:sp>
      <p:sp>
        <p:nvSpPr>
          <p:cNvPr id="17" name="Title 2"/>
          <p:cNvSpPr txBox="1">
            <a:spLocks/>
          </p:cNvSpPr>
          <p:nvPr/>
        </p:nvSpPr>
        <p:spPr>
          <a:xfrm>
            <a:off x="107504" y="116632"/>
            <a:ext cx="8856984" cy="504056"/>
          </a:xfrm>
          <a:prstGeom prst="rect">
            <a:avLst/>
          </a:prstGeom>
        </p:spPr>
        <p:txBody>
          <a:bodyPr vert="horz" rtlCol="0" anchor="ctr">
            <a:noAutofit/>
            <a:scene3d>
              <a:camera prst="orthographicFront"/>
              <a:lightRig rig="soft" dir="t"/>
            </a:scene3d>
            <a:sp3d prstMaterial="softEdge">
              <a:bevelT w="25400" h="25400"/>
            </a:sp3d>
          </a:bodyPr>
          <a:lstStyle>
            <a:lvl1pPr algn="l" rtl="0" eaLnBrk="1" latinLnBrk="0" hangingPunct="1">
              <a:spcBef>
                <a:spcPct val="0"/>
              </a:spcBef>
              <a:buNone/>
              <a:defRPr kumimoji="0" sz="4000" b="1" kern="1200">
                <a:solidFill>
                  <a:schemeClr val="tx2"/>
                </a:solidFill>
                <a:effectLst>
                  <a:outerShdw blurRad="31750" dist="25400" dir="5400000" algn="tl" rotWithShape="0">
                    <a:srgbClr val="000000">
                      <a:alpha val="25000"/>
                    </a:srgbClr>
                  </a:outerShdw>
                </a:effectLst>
                <a:latin typeface="+mj-lt"/>
                <a:ea typeface="+mj-ea"/>
                <a:cs typeface="+mj-cs"/>
              </a:defRPr>
            </a:lvl1pPr>
            <a:extLst/>
          </a:lstStyle>
          <a:p>
            <a:r>
              <a:rPr lang="en-GB" sz="1800" dirty="0" smtClean="0"/>
              <a:t>LO2 - How businesses are organised to achieve their purposes – Production</a:t>
            </a:r>
            <a:endParaRPr lang="en-GB" sz="1800" dirty="0"/>
          </a:p>
        </p:txBody>
      </p:sp>
    </p:spTree>
    <p:extLst>
      <p:ext uri="{BB962C8B-B14F-4D97-AF65-F5344CB8AC3E}">
        <p14:creationId xmlns:p14="http://schemas.microsoft.com/office/powerpoint/2010/main" val="2289332211"/>
      </p:ext>
    </p:extLst>
  </p:cSld>
  <p:clrMapOvr>
    <a:masterClrMapping/>
  </p:clrMapOvr>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42844" y="669162"/>
            <a:ext cx="8786874" cy="5784174"/>
          </a:xfrm>
        </p:spPr>
        <p:txBody>
          <a:bodyPr>
            <a:noAutofit/>
          </a:bodyPr>
          <a:lstStyle/>
          <a:p>
            <a:pPr marL="285750" indent="-285750"/>
            <a:r>
              <a:rPr lang="en-GB" sz="1600" dirty="0" smtClean="0"/>
              <a:t>Raw materials will be stored near to the </a:t>
            </a:r>
            <a:r>
              <a:rPr lang="en-GB" sz="1600" b="1" dirty="0" smtClean="0"/>
              <a:t>production</a:t>
            </a:r>
            <a:r>
              <a:rPr lang="en-GB" sz="1600" dirty="0" smtClean="0"/>
              <a:t> area in a separate area. If a manufacturer uses a large number of parts – such as a car producer – storage can be very expensive, in terms of the space required and the manpower to oversee the stock. For this reason, many manufacturers today operate a just-in-time (JIT) system. This involves having an agreement with specific suppliers to provide small quantities, quickly, when they are needed. This benefits both parties. The suppliers know that they have a regular buyer. The manufacturer no longer needs to store large quantities of goods or worry about having sufficient stocks on the premises all the time.</a:t>
            </a:r>
          </a:p>
          <a:p>
            <a:pPr marL="285750" indent="-285750"/>
            <a:r>
              <a:rPr lang="en-GB" sz="1600" dirty="0" smtClean="0"/>
              <a:t>Today, many </a:t>
            </a:r>
            <a:r>
              <a:rPr lang="en-GB" sz="1600" b="1" dirty="0" smtClean="0"/>
              <a:t>production</a:t>
            </a:r>
            <a:r>
              <a:rPr lang="en-GB" sz="1600" dirty="0" smtClean="0"/>
              <a:t> processes are automated. This means that machines or robots do all the routine or dangerous jobs. At a bottling plant, for example, the cleaning, filling and labelling of the bottles is all done as a continuous process by machines. Operators check that the production ‘line’ is functioning correctly by checking consoles and computer screens, as well as by watching the work as it progresses. Some industries use Computer Integrated Manufacturing, where the control of the process is done by computer.</a:t>
            </a:r>
          </a:p>
          <a:p>
            <a:pPr marL="285750" indent="-285750"/>
            <a:r>
              <a:rPr lang="en-GB" sz="1600" dirty="0" smtClean="0"/>
              <a:t>When a process cannot be automated, teams of operators may work together and take responsibility for a sequence of operations. This makes the job more interesting and makes it easier to ensure high quality. This system is also more flexible because changes can easily be introduced at any stage by giving instructions to specific teams. It is therefore used by </a:t>
            </a:r>
            <a:r>
              <a:rPr lang="en-GB" sz="1600" dirty="0" smtClean="0"/>
              <a:t>many </a:t>
            </a:r>
            <a:r>
              <a:rPr lang="en-GB" sz="1600" dirty="0" smtClean="0"/>
              <a:t>car manufacturers who often want to vary certain models</a:t>
            </a:r>
            <a:r>
              <a:rPr lang="en-GB" sz="1600" dirty="0" smtClean="0"/>
              <a:t>.</a:t>
            </a:r>
            <a:endParaRPr lang="en-GB" sz="1600" dirty="0" smtClean="0"/>
          </a:p>
        </p:txBody>
      </p:sp>
      <p:sp>
        <p:nvSpPr>
          <p:cNvPr id="17" name="Title 2"/>
          <p:cNvSpPr txBox="1">
            <a:spLocks/>
          </p:cNvSpPr>
          <p:nvPr/>
        </p:nvSpPr>
        <p:spPr>
          <a:xfrm>
            <a:off x="107504" y="116632"/>
            <a:ext cx="8856984" cy="504056"/>
          </a:xfrm>
          <a:prstGeom prst="rect">
            <a:avLst/>
          </a:prstGeom>
        </p:spPr>
        <p:txBody>
          <a:bodyPr vert="horz" rtlCol="0" anchor="ctr">
            <a:noAutofit/>
            <a:scene3d>
              <a:camera prst="orthographicFront"/>
              <a:lightRig rig="soft" dir="t"/>
            </a:scene3d>
            <a:sp3d prstMaterial="softEdge">
              <a:bevelT w="25400" h="25400"/>
            </a:sp3d>
          </a:bodyPr>
          <a:lstStyle>
            <a:lvl1pPr algn="l" rtl="0" eaLnBrk="1" latinLnBrk="0" hangingPunct="1">
              <a:spcBef>
                <a:spcPct val="0"/>
              </a:spcBef>
              <a:buNone/>
              <a:defRPr kumimoji="0" sz="4000" b="1" kern="1200">
                <a:solidFill>
                  <a:schemeClr val="tx2"/>
                </a:solidFill>
                <a:effectLst>
                  <a:outerShdw blurRad="31750" dist="25400" dir="5400000" algn="tl" rotWithShape="0">
                    <a:srgbClr val="000000">
                      <a:alpha val="25000"/>
                    </a:srgbClr>
                  </a:outerShdw>
                </a:effectLst>
                <a:latin typeface="+mj-lt"/>
                <a:ea typeface="+mj-ea"/>
                <a:cs typeface="+mj-cs"/>
              </a:defRPr>
            </a:lvl1pPr>
            <a:extLst/>
          </a:lstStyle>
          <a:p>
            <a:r>
              <a:rPr lang="en-GB" sz="1800" dirty="0" smtClean="0"/>
              <a:t>LO2 - How businesses are organised to achieve their purposes – Production</a:t>
            </a:r>
            <a:endParaRPr lang="en-GB" sz="1800" dirty="0"/>
          </a:p>
        </p:txBody>
      </p:sp>
    </p:spTree>
    <p:extLst>
      <p:ext uri="{BB962C8B-B14F-4D97-AF65-F5344CB8AC3E}">
        <p14:creationId xmlns:p14="http://schemas.microsoft.com/office/powerpoint/2010/main" val="2147411544"/>
      </p:ext>
    </p:extLst>
  </p:cSld>
  <p:clrMapOvr>
    <a:masterClrMapping/>
  </p:clrMapOvr>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42844" y="669162"/>
            <a:ext cx="8821644" cy="5640158"/>
          </a:xfrm>
        </p:spPr>
        <p:txBody>
          <a:bodyPr>
            <a:noAutofit/>
          </a:bodyPr>
          <a:lstStyle/>
          <a:p>
            <a:pPr marL="365125" indent="-365125">
              <a:buNone/>
            </a:pPr>
            <a:r>
              <a:rPr lang="en-GB" sz="1600" dirty="0" smtClean="0"/>
              <a:t>The </a:t>
            </a:r>
            <a:r>
              <a:rPr lang="en-GB" sz="1600" b="1" dirty="0" smtClean="0"/>
              <a:t>production</a:t>
            </a:r>
            <a:r>
              <a:rPr lang="en-GB" sz="1600" dirty="0" smtClean="0"/>
              <a:t> function also includes all the following aspects of production:</a:t>
            </a:r>
          </a:p>
          <a:p>
            <a:r>
              <a:rPr lang="en-GB" sz="1400" b="1" dirty="0"/>
              <a:t>P</a:t>
            </a:r>
            <a:r>
              <a:rPr lang="en-GB" sz="1400" b="1" dirty="0" smtClean="0"/>
              <a:t>roduction </a:t>
            </a:r>
            <a:r>
              <a:rPr lang="en-GB" sz="1400" b="1" dirty="0" smtClean="0"/>
              <a:t>planning </a:t>
            </a:r>
            <a:r>
              <a:rPr lang="en-GB" sz="1400" dirty="0" smtClean="0"/>
              <a:t>involves deciding what will be made, when, and which machines and operators will be used. A realistic timescale must be predicted, bearing in mind other jobs that are in progress</a:t>
            </a:r>
          </a:p>
          <a:p>
            <a:r>
              <a:rPr lang="en-GB" sz="1400" b="1" dirty="0" smtClean="0"/>
              <a:t>Production </a:t>
            </a:r>
            <a:r>
              <a:rPr lang="en-GB" sz="1400" b="1" dirty="0" smtClean="0"/>
              <a:t>control </a:t>
            </a:r>
            <a:r>
              <a:rPr lang="en-GB" sz="1400" dirty="0" smtClean="0"/>
              <a:t>means constantly checking progress to make sure that production plans are met – and taking remedial action if problems occur. This could be because of machinery breakdown, substandard raw materials or labour shortages.</a:t>
            </a:r>
          </a:p>
          <a:p>
            <a:r>
              <a:rPr lang="en-GB" sz="1400" b="1" dirty="0" smtClean="0"/>
              <a:t>Machine </a:t>
            </a:r>
            <a:r>
              <a:rPr lang="en-GB" sz="1400" b="1" dirty="0" smtClean="0"/>
              <a:t>utilisation control </a:t>
            </a:r>
            <a:r>
              <a:rPr lang="en-GB" sz="1400" dirty="0" smtClean="0"/>
              <a:t>is concerned with minimising problems by keeping all the equipment and machinery in good working order. This involves checking to ensure none is overloaded or overused, without being routinely checked and maintained. This is important because if a machine malfunctions it may produce damaged goods. If it breaks down altogether then production of that product will cease. Because this aspect is so important, many organisations have a maintenance plan, which shows the dates on which machines will be out of operation for inspection and servicing. These dates are then taken into consideration when production plans are made.</a:t>
            </a:r>
          </a:p>
          <a:p>
            <a:r>
              <a:rPr lang="en-GB" sz="1400" b="1" dirty="0" smtClean="0"/>
              <a:t>Staff </a:t>
            </a:r>
            <a:r>
              <a:rPr lang="en-GB" sz="1400" b="1" dirty="0" smtClean="0"/>
              <a:t>utilisation control </a:t>
            </a:r>
            <a:r>
              <a:rPr lang="en-GB" sz="1400" dirty="0" smtClean="0"/>
              <a:t>concentrates on making sure all the staff are working effectively and efficiently and concentrating their efforts on key production areas and targets. This is very important in industries which are labour-intensive and use more people than machines, such as assembling circuit boards or sewing jeans.</a:t>
            </a:r>
          </a:p>
          <a:p>
            <a:r>
              <a:rPr lang="en-GB" sz="1400" b="1" dirty="0" smtClean="0"/>
              <a:t>Final </a:t>
            </a:r>
            <a:r>
              <a:rPr lang="en-GB" sz="1400" b="1" dirty="0" smtClean="0"/>
              <a:t>quality checks </a:t>
            </a:r>
            <a:r>
              <a:rPr lang="en-GB" sz="1400" dirty="0" smtClean="0"/>
              <a:t>make certain that the product is of the correct standard. This can be done in several ways. Each item may be examined by hand – or passed through a machine which checks that </a:t>
            </a:r>
            <a:r>
              <a:rPr lang="en-GB" sz="1400" dirty="0" smtClean="0"/>
              <a:t>the </a:t>
            </a:r>
            <a:r>
              <a:rPr lang="en-GB" sz="1400" dirty="0" smtClean="0"/>
              <a:t>size and tolerance is correct. Alternatively, items may be selected for inspection on a </a:t>
            </a:r>
            <a:r>
              <a:rPr lang="en-GB" sz="1400" dirty="0" smtClean="0"/>
              <a:t>random </a:t>
            </a:r>
            <a:r>
              <a:rPr lang="en-GB" sz="1400" dirty="0" smtClean="0"/>
              <a:t>sampling basis. This would be the case if a large number of identical </a:t>
            </a:r>
            <a:r>
              <a:rPr lang="en-GB" sz="1400" dirty="0" smtClean="0"/>
              <a:t>items are </a:t>
            </a:r>
            <a:r>
              <a:rPr lang="en-GB" sz="1400" dirty="0" smtClean="0"/>
              <a:t>being produced, such as cups or </a:t>
            </a:r>
            <a:r>
              <a:rPr lang="en-GB" sz="1400" dirty="0" smtClean="0"/>
              <a:t>biros.</a:t>
            </a:r>
            <a:endParaRPr lang="en-GB" sz="1400" dirty="0" smtClean="0"/>
          </a:p>
        </p:txBody>
      </p:sp>
      <p:sp>
        <p:nvSpPr>
          <p:cNvPr id="17" name="Title 2"/>
          <p:cNvSpPr txBox="1">
            <a:spLocks/>
          </p:cNvSpPr>
          <p:nvPr/>
        </p:nvSpPr>
        <p:spPr>
          <a:xfrm>
            <a:off x="107504" y="116632"/>
            <a:ext cx="8856984" cy="504056"/>
          </a:xfrm>
          <a:prstGeom prst="rect">
            <a:avLst/>
          </a:prstGeom>
        </p:spPr>
        <p:txBody>
          <a:bodyPr vert="horz" rtlCol="0" anchor="ctr">
            <a:noAutofit/>
            <a:scene3d>
              <a:camera prst="orthographicFront"/>
              <a:lightRig rig="soft" dir="t"/>
            </a:scene3d>
            <a:sp3d prstMaterial="softEdge">
              <a:bevelT w="25400" h="25400"/>
            </a:sp3d>
          </a:bodyPr>
          <a:lstStyle>
            <a:lvl1pPr algn="l" rtl="0" eaLnBrk="1" latinLnBrk="0" hangingPunct="1">
              <a:spcBef>
                <a:spcPct val="0"/>
              </a:spcBef>
              <a:buNone/>
              <a:defRPr kumimoji="0" sz="4000" b="1" kern="1200">
                <a:solidFill>
                  <a:schemeClr val="tx2"/>
                </a:solidFill>
                <a:effectLst>
                  <a:outerShdw blurRad="31750" dist="25400" dir="5400000" algn="tl" rotWithShape="0">
                    <a:srgbClr val="000000">
                      <a:alpha val="25000"/>
                    </a:srgbClr>
                  </a:outerShdw>
                </a:effectLst>
                <a:latin typeface="+mj-lt"/>
                <a:ea typeface="+mj-ea"/>
                <a:cs typeface="+mj-cs"/>
              </a:defRPr>
            </a:lvl1pPr>
            <a:extLst/>
          </a:lstStyle>
          <a:p>
            <a:r>
              <a:rPr lang="en-GB" sz="1800" dirty="0" smtClean="0"/>
              <a:t>LO2 - How businesses are organised to achieve their purposes – Production</a:t>
            </a:r>
            <a:endParaRPr lang="en-GB" sz="1800" dirty="0"/>
          </a:p>
        </p:txBody>
      </p:sp>
    </p:spTree>
    <p:extLst>
      <p:ext uri="{BB962C8B-B14F-4D97-AF65-F5344CB8AC3E}">
        <p14:creationId xmlns:p14="http://schemas.microsoft.com/office/powerpoint/2010/main" val="1718137726"/>
      </p:ext>
    </p:extLst>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764705"/>
            <a:ext cx="8712968" cy="5616623"/>
          </a:xfrm>
        </p:spPr>
        <p:txBody>
          <a:bodyPr>
            <a:noAutofit/>
          </a:bodyPr>
          <a:lstStyle/>
          <a:p>
            <a:r>
              <a:rPr lang="en-GB" sz="1600" dirty="0"/>
              <a:t>For </a:t>
            </a:r>
            <a:r>
              <a:rPr lang="en-GB" sz="1600" b="1" dirty="0"/>
              <a:t>P3</a:t>
            </a:r>
            <a:r>
              <a:rPr lang="en-GB" sz="1600" dirty="0"/>
              <a:t> and </a:t>
            </a:r>
            <a:r>
              <a:rPr lang="en-GB" sz="1600" b="1" dirty="0"/>
              <a:t>P4</a:t>
            </a:r>
            <a:r>
              <a:rPr lang="en-GB" sz="1600" dirty="0"/>
              <a:t>, learners could produce a leaflet which describes how two businesses are organised. Learners should include in their leaflet an explanation of how the style of organisation used by each business helps them to fulfil their purposes. </a:t>
            </a:r>
          </a:p>
          <a:p>
            <a:r>
              <a:rPr lang="en-GB" sz="1600" dirty="0"/>
              <a:t>Guidance: It may be beneficial for the learners to use the same businesses that were used for P1 and P2 	</a:t>
            </a:r>
          </a:p>
          <a:p>
            <a:r>
              <a:rPr lang="en-GB" sz="1600" dirty="0" smtClean="0"/>
              <a:t>Learners </a:t>
            </a:r>
            <a:r>
              <a:rPr lang="en-GB" sz="1600" dirty="0"/>
              <a:t>must understand how businesses are organised. They could be provided with the organisation charts of two businesses, and asked to identify the various functional areas that the businesses are organised into. Learners could then compare and contrast the two businesses, in terms of span of control and chain of command and discuss possible reasons for the differences. In order to develop their understanding learners could research using websites, leaflets and booklets produced by the businesses. It would also be helpful, if the learners were able to visit the two businesses. </a:t>
            </a:r>
          </a:p>
          <a:p>
            <a:r>
              <a:rPr lang="en-GB" sz="1600" dirty="0"/>
              <a:t>Learners need to appreciate that the organisation of businesses is not important for its own sake, but as a means of achieving its aims and objectives. Learners could be provided with copies of mission statements from the two businesses and where a visit is possible they should try to find out as much as they can about how the two businesses organise their strategic planning. The use of examples from the public and voluntary sector should enable learners to see how certain businesses involve stakeholders formally in their organisation structure, for example regulatory stakeholders such as </a:t>
            </a:r>
            <a:r>
              <a:rPr lang="en-GB" sz="1600" dirty="0" err="1"/>
              <a:t>Ofwat</a:t>
            </a:r>
            <a:r>
              <a:rPr lang="en-GB" sz="1600" dirty="0"/>
              <a:t> and </a:t>
            </a:r>
            <a:r>
              <a:rPr lang="en-GB" sz="1600" dirty="0" err="1"/>
              <a:t>Oftel</a:t>
            </a:r>
            <a:r>
              <a:rPr lang="en-GB" sz="1600" dirty="0"/>
              <a:t>. 	</a:t>
            </a:r>
          </a:p>
        </p:txBody>
      </p:sp>
      <p:sp>
        <p:nvSpPr>
          <p:cNvPr id="3" name="Title 2"/>
          <p:cNvSpPr>
            <a:spLocks noGrp="1"/>
          </p:cNvSpPr>
          <p:nvPr>
            <p:ph type="title"/>
          </p:nvPr>
        </p:nvSpPr>
        <p:spPr>
          <a:xfrm>
            <a:off x="230832" y="116632"/>
            <a:ext cx="8733656" cy="648072"/>
          </a:xfrm>
        </p:spPr>
        <p:txBody>
          <a:bodyPr>
            <a:normAutofit/>
          </a:bodyPr>
          <a:lstStyle/>
          <a:p>
            <a:r>
              <a:rPr lang="en-GB" sz="1800" dirty="0"/>
              <a:t>LO2 - Understand how businesses are </a:t>
            </a:r>
            <a:r>
              <a:rPr lang="en-GB" sz="1800" dirty="0" smtClean="0"/>
              <a:t>organised to </a:t>
            </a:r>
            <a:r>
              <a:rPr lang="en-GB" sz="1800" dirty="0"/>
              <a:t>achieve their purposes</a:t>
            </a:r>
          </a:p>
        </p:txBody>
      </p:sp>
    </p:spTree>
    <p:extLst>
      <p:ext uri="{BB962C8B-B14F-4D97-AF65-F5344CB8AC3E}">
        <p14:creationId xmlns:p14="http://schemas.microsoft.com/office/powerpoint/2010/main" val="1742580394"/>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42844" y="692696"/>
            <a:ext cx="8821644" cy="5616624"/>
          </a:xfrm>
        </p:spPr>
        <p:txBody>
          <a:bodyPr>
            <a:noAutofit/>
          </a:bodyPr>
          <a:lstStyle/>
          <a:p>
            <a:pPr marL="285750" indent="-285750"/>
            <a:r>
              <a:rPr lang="en-GB" sz="1800" b="1" dirty="0" smtClean="0"/>
              <a:t>Production</a:t>
            </a:r>
            <a:r>
              <a:rPr lang="en-GB" sz="1800" dirty="0" smtClean="0"/>
              <a:t> is also involved in preparing items for dispatch. This may involve simply packing the finished items – such as household goods or clothing – and transporting them to the dispatch section. In other cases, it may involve various finishing processes. For example, paper is produced in huge rolls. These may be transported intact but usually the paper is cut, boxed and packaged. It then looks like the paper you see in a stationery store.</a:t>
            </a:r>
          </a:p>
          <a:p>
            <a:pPr marL="365125" indent="-365125">
              <a:buNone/>
            </a:pPr>
            <a:r>
              <a:rPr lang="en-GB" sz="1800" b="1" dirty="0" smtClean="0"/>
              <a:t>Production</a:t>
            </a:r>
            <a:r>
              <a:rPr lang="en-GB" sz="1800" dirty="0" smtClean="0"/>
              <a:t> </a:t>
            </a:r>
            <a:r>
              <a:rPr lang="en-GB" sz="1800" dirty="0" smtClean="0"/>
              <a:t>functions</a:t>
            </a:r>
          </a:p>
          <a:p>
            <a:r>
              <a:rPr lang="en-GB" sz="1800" dirty="0" smtClean="0"/>
              <a:t>Ordering (often buying) stocks of raw materials from approved suppliers</a:t>
            </a:r>
          </a:p>
          <a:p>
            <a:r>
              <a:rPr lang="en-GB" sz="1800" dirty="0" smtClean="0"/>
              <a:t>Storing and checking the stocks of raw materials</a:t>
            </a:r>
          </a:p>
          <a:p>
            <a:r>
              <a:rPr lang="en-GB" sz="1800" dirty="0" smtClean="0"/>
              <a:t>Planning production schedules to maximise machine capacity and staff levels</a:t>
            </a:r>
          </a:p>
          <a:p>
            <a:r>
              <a:rPr lang="en-GB" sz="1800" dirty="0" smtClean="0"/>
              <a:t>Producing or assembling the finished product</a:t>
            </a:r>
          </a:p>
          <a:p>
            <a:r>
              <a:rPr lang="en-GB" sz="1800" dirty="0" smtClean="0"/>
              <a:t>Checking the quality of the product throughout the production process</a:t>
            </a:r>
          </a:p>
          <a:p>
            <a:r>
              <a:rPr lang="en-GB" sz="1800" dirty="0" smtClean="0"/>
              <a:t>Checking production is on schedule and resolving delays or problems</a:t>
            </a:r>
          </a:p>
          <a:p>
            <a:r>
              <a:rPr lang="en-GB" sz="1800" dirty="0" smtClean="0"/>
              <a:t>Packing and storing the final products before distribution</a:t>
            </a:r>
          </a:p>
          <a:p>
            <a:r>
              <a:rPr lang="en-GB" sz="1800" dirty="0" smtClean="0"/>
              <a:t>Scheduling routine machinery inspections and maintenance</a:t>
            </a:r>
          </a:p>
          <a:p>
            <a:r>
              <a:rPr lang="en-GB" sz="1800" dirty="0" smtClean="0"/>
              <a:t>Carrying out repairs to machinery and equipment as required</a:t>
            </a:r>
          </a:p>
        </p:txBody>
      </p:sp>
      <p:sp>
        <p:nvSpPr>
          <p:cNvPr id="17" name="Title 2"/>
          <p:cNvSpPr txBox="1">
            <a:spLocks/>
          </p:cNvSpPr>
          <p:nvPr/>
        </p:nvSpPr>
        <p:spPr>
          <a:xfrm>
            <a:off x="107504" y="116632"/>
            <a:ext cx="8856984" cy="504056"/>
          </a:xfrm>
          <a:prstGeom prst="rect">
            <a:avLst/>
          </a:prstGeom>
        </p:spPr>
        <p:txBody>
          <a:bodyPr vert="horz" rtlCol="0" anchor="ctr">
            <a:noAutofit/>
            <a:scene3d>
              <a:camera prst="orthographicFront"/>
              <a:lightRig rig="soft" dir="t"/>
            </a:scene3d>
            <a:sp3d prstMaterial="softEdge">
              <a:bevelT w="25400" h="25400"/>
            </a:sp3d>
          </a:bodyPr>
          <a:lstStyle>
            <a:lvl1pPr algn="l" rtl="0" eaLnBrk="1" latinLnBrk="0" hangingPunct="1">
              <a:spcBef>
                <a:spcPct val="0"/>
              </a:spcBef>
              <a:buNone/>
              <a:defRPr kumimoji="0" sz="4000" b="1" kern="1200">
                <a:solidFill>
                  <a:schemeClr val="tx2"/>
                </a:solidFill>
                <a:effectLst>
                  <a:outerShdw blurRad="31750" dist="25400" dir="5400000" algn="tl" rotWithShape="0">
                    <a:srgbClr val="000000">
                      <a:alpha val="25000"/>
                    </a:srgbClr>
                  </a:outerShdw>
                </a:effectLst>
                <a:latin typeface="+mj-lt"/>
                <a:ea typeface="+mj-ea"/>
                <a:cs typeface="+mj-cs"/>
              </a:defRPr>
            </a:lvl1pPr>
            <a:extLst/>
          </a:lstStyle>
          <a:p>
            <a:r>
              <a:rPr lang="en-GB" sz="1800" dirty="0" smtClean="0"/>
              <a:t>LO2 - How businesses are organised to achieve their purposes – Production</a:t>
            </a:r>
            <a:endParaRPr lang="en-GB" sz="1800" dirty="0"/>
          </a:p>
        </p:txBody>
      </p:sp>
    </p:spTree>
    <p:extLst>
      <p:ext uri="{BB962C8B-B14F-4D97-AF65-F5344CB8AC3E}">
        <p14:creationId xmlns:p14="http://schemas.microsoft.com/office/powerpoint/2010/main" val="3882163597"/>
      </p:ext>
    </p:extLst>
  </p:cSld>
  <p:clrMapOvr>
    <a:masterClrMapping/>
  </p:clrMapOvr>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42844" y="620688"/>
            <a:ext cx="8786874" cy="5760640"/>
          </a:xfrm>
        </p:spPr>
        <p:txBody>
          <a:bodyPr>
            <a:noAutofit/>
          </a:bodyPr>
          <a:lstStyle/>
          <a:p>
            <a:pPr marL="285750" indent="-285750"/>
            <a:r>
              <a:rPr lang="en-GB" sz="1700" dirty="0" smtClean="0"/>
              <a:t>This function is concerned with new product developments as well as improvements to existing products or product lines. In many industries, it also involves product design as well.</a:t>
            </a:r>
          </a:p>
          <a:p>
            <a:pPr marL="285750" indent="-285750"/>
            <a:r>
              <a:rPr lang="en-GB" sz="1700" dirty="0" smtClean="0"/>
              <a:t>Improvements to existing products are often ongoing as a result of market research or customer </a:t>
            </a:r>
            <a:r>
              <a:rPr lang="en-GB" sz="1700" dirty="0" smtClean="0"/>
              <a:t>feedback. </a:t>
            </a:r>
            <a:r>
              <a:rPr lang="en-GB" sz="1700" dirty="0" smtClean="0"/>
              <a:t>You can see these improvements around you all the time – such as ring-pull cans, microwavable containers for ready meals, transparent jug kettles and memory sticks for computers.</a:t>
            </a:r>
          </a:p>
          <a:p>
            <a:pPr marL="285750" indent="-285750"/>
            <a:r>
              <a:rPr lang="en-GB" sz="1700" dirty="0" smtClean="0"/>
              <a:t>New products may be developed because of scientific or technological scientific advances, such as mobile phones, new drugs, WiFi and satellite navigation systems. Or they may occur because someone has a good idea – such as Google or the Apple iPod.</a:t>
            </a:r>
          </a:p>
          <a:p>
            <a:pPr marL="285750" indent="-285750"/>
            <a:r>
              <a:rPr lang="en-GB" sz="1700" dirty="0" smtClean="0"/>
              <a:t>The word ‘research’ may conjure up ideas of scientists peering into microscopes but this is not always appropriate because research can be divided into two types. </a:t>
            </a:r>
          </a:p>
          <a:p>
            <a:pPr marL="444500" lvl="1" indent="-258763"/>
            <a:r>
              <a:rPr lang="en-GB" sz="1700" b="1" dirty="0" smtClean="0"/>
              <a:t>Pure research</a:t>
            </a:r>
            <a:r>
              <a:rPr lang="en-GB" sz="1700" dirty="0" smtClean="0"/>
              <a:t> aims to help us to learn and understand more about anything – from outer space to DNA. It is mainly carried out by universities and scientific establishments. </a:t>
            </a:r>
          </a:p>
          <a:p>
            <a:pPr marL="444500" lvl="1" indent="-258763"/>
            <a:r>
              <a:rPr lang="en-GB" sz="1700" b="1" dirty="0" smtClean="0"/>
              <a:t>Applied research </a:t>
            </a:r>
            <a:r>
              <a:rPr lang="en-GB" sz="1700" dirty="0" smtClean="0"/>
              <a:t>is focused investigation into how new discoveries can be used to improve products – such as non-stick pans, which were developed from space </a:t>
            </a:r>
            <a:r>
              <a:rPr lang="en-GB" sz="1700" dirty="0" smtClean="0"/>
              <a:t>research. This </a:t>
            </a:r>
            <a:r>
              <a:rPr lang="en-GB" sz="1700" dirty="0" smtClean="0"/>
              <a:t>is the type of research done in </a:t>
            </a:r>
            <a:r>
              <a:rPr lang="en-GB" sz="1700" dirty="0" smtClean="0"/>
              <a:t>most businesses.</a:t>
            </a:r>
            <a:endParaRPr lang="en-GB" sz="1700" dirty="0" smtClean="0"/>
          </a:p>
        </p:txBody>
      </p:sp>
      <p:sp>
        <p:nvSpPr>
          <p:cNvPr id="17" name="Title 2"/>
          <p:cNvSpPr txBox="1">
            <a:spLocks/>
          </p:cNvSpPr>
          <p:nvPr/>
        </p:nvSpPr>
        <p:spPr>
          <a:xfrm>
            <a:off x="107504" y="116632"/>
            <a:ext cx="8856984" cy="504056"/>
          </a:xfrm>
          <a:prstGeom prst="rect">
            <a:avLst/>
          </a:prstGeom>
        </p:spPr>
        <p:txBody>
          <a:bodyPr vert="horz" rtlCol="0" anchor="ctr">
            <a:noAutofit/>
            <a:scene3d>
              <a:camera prst="orthographicFront"/>
              <a:lightRig rig="soft" dir="t"/>
            </a:scene3d>
            <a:sp3d prstMaterial="softEdge">
              <a:bevelT w="25400" h="25400"/>
            </a:sp3d>
          </a:bodyPr>
          <a:lstStyle>
            <a:lvl1pPr algn="l" rtl="0" eaLnBrk="1" latinLnBrk="0" hangingPunct="1">
              <a:spcBef>
                <a:spcPct val="0"/>
              </a:spcBef>
              <a:buNone/>
              <a:defRPr kumimoji="0" sz="4000" b="1" kern="1200">
                <a:solidFill>
                  <a:schemeClr val="tx2"/>
                </a:solidFill>
                <a:effectLst>
                  <a:outerShdw blurRad="31750" dist="25400" dir="5400000" algn="tl" rotWithShape="0">
                    <a:srgbClr val="000000">
                      <a:alpha val="25000"/>
                    </a:srgbClr>
                  </a:outerShdw>
                </a:effectLst>
                <a:latin typeface="+mj-lt"/>
                <a:ea typeface="+mj-ea"/>
                <a:cs typeface="+mj-cs"/>
              </a:defRPr>
            </a:lvl1pPr>
            <a:extLst/>
          </a:lstStyle>
          <a:p>
            <a:r>
              <a:rPr lang="en-GB" sz="1500" dirty="0" smtClean="0"/>
              <a:t>LO2 - How businesses are organised to achieve their purposes – Research and Development</a:t>
            </a:r>
            <a:endParaRPr lang="en-GB" sz="1500" dirty="0"/>
          </a:p>
        </p:txBody>
      </p:sp>
    </p:spTree>
    <p:extLst>
      <p:ext uri="{BB962C8B-B14F-4D97-AF65-F5344CB8AC3E}">
        <p14:creationId xmlns:p14="http://schemas.microsoft.com/office/powerpoint/2010/main" val="2164264760"/>
      </p:ext>
    </p:extLst>
  </p:cSld>
  <p:clrMapOvr>
    <a:masterClrMapping/>
  </p:clrMapOvr>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42844" y="669162"/>
            <a:ext cx="8786874" cy="5712166"/>
          </a:xfrm>
        </p:spPr>
        <p:txBody>
          <a:bodyPr>
            <a:noAutofit/>
          </a:bodyPr>
          <a:lstStyle/>
          <a:p>
            <a:pPr marL="285750" indent="-285750"/>
            <a:r>
              <a:rPr lang="en-GB" sz="1800" dirty="0" smtClean="0"/>
              <a:t>R &amp; D staff aim to work with designers to develop a usable product that can be manufactured at a reasonable cost, sold at a competitive price and is safe to use. The activities undertaken, however, can vary considerably, depending upon the industry. Trying to discover new, safe drugs is very different to improving car performance. For that reason, R&amp;D attracts staff who are very experienced in their own industry and also in their own field – from software developers to food technologists.</a:t>
            </a:r>
          </a:p>
          <a:p>
            <a:pPr marL="285750" indent="-285750"/>
            <a:r>
              <a:rPr lang="en-GB" sz="1800" dirty="0" smtClean="0"/>
              <a:t>Many organisations aim to continually improve both product design and performance. </a:t>
            </a:r>
          </a:p>
          <a:p>
            <a:pPr marL="598932" lvl="1" indent="-342900"/>
            <a:r>
              <a:rPr lang="en-GB" sz="1800" b="1" dirty="0" smtClean="0"/>
              <a:t>Industrial design </a:t>
            </a:r>
            <a:r>
              <a:rPr lang="en-GB" sz="1800" dirty="0" smtClean="0"/>
              <a:t>relates to the appearance of a product – from a computer to a car, or even the packaging of a standard product – from perfume to soap. Designers want their product to stand out from its competitors and to look attractive, such as the iMac. Today, most products are designed using Computer Aided Design (CAD) packages, which enable a designer to sketch a basic shape and then vary the dimensions, angles and sizes of certain parts. The product can even undergo stress testing by computer. </a:t>
            </a:r>
          </a:p>
          <a:p>
            <a:pPr marL="598932" lvl="1" indent="-342900"/>
            <a:r>
              <a:rPr lang="en-GB" sz="1800" b="1" dirty="0" smtClean="0"/>
              <a:t>Engineering design </a:t>
            </a:r>
            <a:r>
              <a:rPr lang="en-GB" sz="1800" dirty="0" smtClean="0"/>
              <a:t>relates to product performance; for example, for a computer, this means more memory and greater operating speed.</a:t>
            </a:r>
          </a:p>
        </p:txBody>
      </p:sp>
      <p:sp>
        <p:nvSpPr>
          <p:cNvPr id="18" name="Title 2"/>
          <p:cNvSpPr txBox="1">
            <a:spLocks/>
          </p:cNvSpPr>
          <p:nvPr/>
        </p:nvSpPr>
        <p:spPr>
          <a:xfrm>
            <a:off x="107504" y="116632"/>
            <a:ext cx="8856984" cy="504056"/>
          </a:xfrm>
          <a:prstGeom prst="rect">
            <a:avLst/>
          </a:prstGeom>
        </p:spPr>
        <p:txBody>
          <a:bodyPr vert="horz" rtlCol="0" anchor="ctr">
            <a:noAutofit/>
            <a:scene3d>
              <a:camera prst="orthographicFront"/>
              <a:lightRig rig="soft" dir="t"/>
            </a:scene3d>
            <a:sp3d prstMaterial="softEdge">
              <a:bevelT w="25400" h="25400"/>
            </a:sp3d>
          </a:bodyPr>
          <a:lstStyle>
            <a:lvl1pPr algn="l" rtl="0" eaLnBrk="1" latinLnBrk="0" hangingPunct="1">
              <a:spcBef>
                <a:spcPct val="0"/>
              </a:spcBef>
              <a:buNone/>
              <a:defRPr kumimoji="0" sz="4000" b="1" kern="1200">
                <a:solidFill>
                  <a:schemeClr val="tx2"/>
                </a:solidFill>
                <a:effectLst>
                  <a:outerShdw blurRad="31750" dist="25400" dir="5400000" algn="tl" rotWithShape="0">
                    <a:srgbClr val="000000">
                      <a:alpha val="25000"/>
                    </a:srgbClr>
                  </a:outerShdw>
                </a:effectLst>
                <a:latin typeface="+mj-lt"/>
                <a:ea typeface="+mj-ea"/>
                <a:cs typeface="+mj-cs"/>
              </a:defRPr>
            </a:lvl1pPr>
            <a:extLst/>
          </a:lstStyle>
          <a:p>
            <a:r>
              <a:rPr lang="en-GB" sz="1500" dirty="0" smtClean="0"/>
              <a:t>LO2 - How businesses are organised to achieve their purposes – Research and Development</a:t>
            </a:r>
            <a:endParaRPr lang="en-GB" sz="1500" dirty="0"/>
          </a:p>
        </p:txBody>
      </p:sp>
    </p:spTree>
    <p:extLst>
      <p:ext uri="{BB962C8B-B14F-4D97-AF65-F5344CB8AC3E}">
        <p14:creationId xmlns:p14="http://schemas.microsoft.com/office/powerpoint/2010/main" val="3220488031"/>
      </p:ext>
    </p:extLst>
  </p:cSld>
  <p:clrMapOvr>
    <a:masterClrMapping/>
  </p:clrMapOvr>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42844" y="692696"/>
            <a:ext cx="8786874" cy="5688632"/>
          </a:xfrm>
        </p:spPr>
        <p:txBody>
          <a:bodyPr>
            <a:noAutofit/>
          </a:bodyPr>
          <a:lstStyle/>
          <a:p>
            <a:pPr marL="285750" indent="-285750"/>
            <a:r>
              <a:rPr lang="en-GB" sz="1800" dirty="0" smtClean="0"/>
              <a:t>Technological advances through </a:t>
            </a:r>
            <a:r>
              <a:rPr lang="en-GB" sz="1800" b="1" dirty="0" smtClean="0"/>
              <a:t>R &amp; D </a:t>
            </a:r>
            <a:r>
              <a:rPr lang="en-GB" sz="1800" dirty="0" smtClean="0"/>
              <a:t>not only affect our lives but also the ways in which businesses operate. New developments in computer software and hardware have changed the way all departments create, store and share data and communicate with their customers; and new types of machinery and equipment have revolutionised many production processes.</a:t>
            </a:r>
          </a:p>
          <a:p>
            <a:pPr marL="285750" indent="-285750"/>
            <a:r>
              <a:rPr lang="en-GB" sz="1800" dirty="0" smtClean="0"/>
              <a:t>R &amp; D functions - Note that the exact activities will depend upon the industry.</a:t>
            </a:r>
          </a:p>
          <a:p>
            <a:pPr lvl="1"/>
            <a:r>
              <a:rPr lang="en-GB" sz="1800" dirty="0" smtClean="0"/>
              <a:t>Pharmaceutical industry, scientists research and develop new medicines and drugs</a:t>
            </a:r>
          </a:p>
          <a:p>
            <a:pPr lvl="1"/>
            <a:r>
              <a:rPr lang="en-GB" sz="1800" dirty="0" smtClean="0"/>
              <a:t>Food industry, technologists work with chefs to prepare new products such as ready meals, sauces or flavourings.</a:t>
            </a:r>
          </a:p>
          <a:p>
            <a:pPr lvl="1"/>
            <a:r>
              <a:rPr lang="en-GB" sz="1800" dirty="0" smtClean="0"/>
              <a:t>Electronic and IT companies concentrate on new technology products and software, such as HD televisions, the X-box 360 and iPod accessories</a:t>
            </a:r>
          </a:p>
          <a:p>
            <a:pPr lvl="1"/>
            <a:r>
              <a:rPr lang="en-GB" sz="1800" dirty="0" smtClean="0"/>
              <a:t>Aerospace and Car industries, engineers focus on improving performance and safety whilst reducing emissions or noise. Designers concentrate on the shape and look, both internally and externally</a:t>
            </a:r>
          </a:p>
        </p:txBody>
      </p:sp>
      <p:sp>
        <p:nvSpPr>
          <p:cNvPr id="17" name="Title 2"/>
          <p:cNvSpPr txBox="1">
            <a:spLocks/>
          </p:cNvSpPr>
          <p:nvPr/>
        </p:nvSpPr>
        <p:spPr>
          <a:xfrm>
            <a:off x="107504" y="116632"/>
            <a:ext cx="8856984" cy="504056"/>
          </a:xfrm>
          <a:prstGeom prst="rect">
            <a:avLst/>
          </a:prstGeom>
        </p:spPr>
        <p:txBody>
          <a:bodyPr vert="horz" rtlCol="0" anchor="ctr">
            <a:noAutofit/>
            <a:scene3d>
              <a:camera prst="orthographicFront"/>
              <a:lightRig rig="soft" dir="t"/>
            </a:scene3d>
            <a:sp3d prstMaterial="softEdge">
              <a:bevelT w="25400" h="25400"/>
            </a:sp3d>
          </a:bodyPr>
          <a:lstStyle>
            <a:lvl1pPr algn="l" rtl="0" eaLnBrk="1" latinLnBrk="0" hangingPunct="1">
              <a:spcBef>
                <a:spcPct val="0"/>
              </a:spcBef>
              <a:buNone/>
              <a:defRPr kumimoji="0" sz="4000" b="1" kern="1200">
                <a:solidFill>
                  <a:schemeClr val="tx2"/>
                </a:solidFill>
                <a:effectLst>
                  <a:outerShdw blurRad="31750" dist="25400" dir="5400000" algn="tl" rotWithShape="0">
                    <a:srgbClr val="000000">
                      <a:alpha val="25000"/>
                    </a:srgbClr>
                  </a:outerShdw>
                </a:effectLst>
                <a:latin typeface="+mj-lt"/>
                <a:ea typeface="+mj-ea"/>
                <a:cs typeface="+mj-cs"/>
              </a:defRPr>
            </a:lvl1pPr>
            <a:extLst/>
          </a:lstStyle>
          <a:p>
            <a:r>
              <a:rPr lang="en-GB" sz="1500" dirty="0" smtClean="0"/>
              <a:t>LO2 - How businesses are organised to achieve their purposes – Research and Development</a:t>
            </a:r>
            <a:endParaRPr lang="en-GB" sz="1500" dirty="0"/>
          </a:p>
        </p:txBody>
      </p:sp>
    </p:spTree>
    <p:extLst>
      <p:ext uri="{BB962C8B-B14F-4D97-AF65-F5344CB8AC3E}">
        <p14:creationId xmlns:p14="http://schemas.microsoft.com/office/powerpoint/2010/main" val="2029052960"/>
      </p:ext>
    </p:extLst>
  </p:cSld>
  <p:clrMapOvr>
    <a:masterClrMapping/>
  </p:clrMapOvr>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42844" y="669162"/>
            <a:ext cx="8786874" cy="6072206"/>
          </a:xfrm>
        </p:spPr>
        <p:txBody>
          <a:bodyPr>
            <a:noAutofit/>
          </a:bodyPr>
          <a:lstStyle/>
          <a:p>
            <a:pPr marL="285750" indent="-285750"/>
            <a:r>
              <a:rPr lang="en-GB" sz="1800" dirty="0" smtClean="0"/>
              <a:t>No functional area in a business organisation can work in isolation. In a small firm, links and interactions between people responsible for different functions are usually informal and continuous. Sales people know which customers still owe money and must not be sold any more goods on credit until a bill has been paid; the manager knows which members of staff are keen and hardworking, without being told, and a customer query can quickly be solved by asking everyone in the office for advice.</a:t>
            </a:r>
          </a:p>
          <a:p>
            <a:pPr marL="285750" indent="-285750"/>
            <a:endParaRPr lang="en-GB" sz="1800" dirty="0" smtClean="0"/>
          </a:p>
          <a:p>
            <a:pPr marL="285750" indent="-285750"/>
            <a:r>
              <a:rPr lang="en-GB" sz="1800" dirty="0" smtClean="0"/>
              <a:t>The situation is different in a larger organisation because people may work in separate areas or departments and rarely meet each other. However, all areas still need information and support from each other for the organisation to operate effectively. Constant communication and cooperation is essential for the business to achieve its aims and objectives. This often means that joint decisions have to be made between departmental managers, or their staff, to take account of everyone’s needs.</a:t>
            </a:r>
          </a:p>
        </p:txBody>
      </p:sp>
      <p:sp>
        <p:nvSpPr>
          <p:cNvPr id="17" name="Title 2"/>
          <p:cNvSpPr txBox="1">
            <a:spLocks/>
          </p:cNvSpPr>
          <p:nvPr/>
        </p:nvSpPr>
        <p:spPr>
          <a:xfrm>
            <a:off x="107504" y="116632"/>
            <a:ext cx="8856984" cy="504056"/>
          </a:xfrm>
          <a:prstGeom prst="rect">
            <a:avLst/>
          </a:prstGeom>
        </p:spPr>
        <p:txBody>
          <a:bodyPr vert="horz" rtlCol="0" anchor="ctr">
            <a:noAutofit/>
            <a:scene3d>
              <a:camera prst="orthographicFront"/>
              <a:lightRig rig="soft" dir="t"/>
            </a:scene3d>
            <a:sp3d prstMaterial="softEdge">
              <a:bevelT w="25400" h="25400"/>
            </a:sp3d>
          </a:bodyPr>
          <a:lstStyle>
            <a:lvl1pPr algn="l" rtl="0" eaLnBrk="1" latinLnBrk="0" hangingPunct="1">
              <a:spcBef>
                <a:spcPct val="0"/>
              </a:spcBef>
              <a:buNone/>
              <a:defRPr kumimoji="0" sz="4000" b="1" kern="1200">
                <a:solidFill>
                  <a:schemeClr val="tx2"/>
                </a:solidFill>
                <a:effectLst>
                  <a:outerShdw blurRad="31750" dist="25400" dir="5400000" algn="tl" rotWithShape="0">
                    <a:srgbClr val="000000">
                      <a:alpha val="25000"/>
                    </a:srgbClr>
                  </a:outerShdw>
                </a:effectLst>
                <a:latin typeface="+mj-lt"/>
                <a:ea typeface="+mj-ea"/>
                <a:cs typeface="+mj-cs"/>
              </a:defRPr>
            </a:lvl1pPr>
            <a:extLst/>
          </a:lstStyle>
          <a:p>
            <a:r>
              <a:rPr lang="en-GB" sz="1460" dirty="0" smtClean="0"/>
              <a:t>LO2 - How businesses are organised to achieve their purposes – Functional Area Relationships</a:t>
            </a:r>
            <a:endParaRPr lang="en-GB" sz="1460" dirty="0"/>
          </a:p>
        </p:txBody>
      </p:sp>
    </p:spTree>
    <p:extLst>
      <p:ext uri="{BB962C8B-B14F-4D97-AF65-F5344CB8AC3E}">
        <p14:creationId xmlns:p14="http://schemas.microsoft.com/office/powerpoint/2010/main" val="694005346"/>
      </p:ext>
    </p:extLst>
  </p:cSld>
  <p:clrMapOvr>
    <a:masterClrMapping/>
  </p:clrMapOvr>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42844" y="692696"/>
            <a:ext cx="8786874" cy="1008112"/>
          </a:xfrm>
        </p:spPr>
        <p:txBody>
          <a:bodyPr>
            <a:noAutofit/>
          </a:bodyPr>
          <a:lstStyle/>
          <a:p>
            <a:pPr marL="0" indent="0">
              <a:buNone/>
            </a:pPr>
            <a:r>
              <a:rPr lang="en-GB" sz="1400" dirty="0" smtClean="0"/>
              <a:t>Some of the reasons why departmental links are essential are shown in the table below, which identifies some of the key issues over which functional areas need to communicate.</a:t>
            </a:r>
          </a:p>
          <a:p>
            <a:pPr marL="0" indent="0">
              <a:buNone/>
            </a:pPr>
            <a:endParaRPr lang="en-GB" sz="1800" dirty="0" smtClean="0"/>
          </a:p>
        </p:txBody>
      </p:sp>
      <p:graphicFrame>
        <p:nvGraphicFramePr>
          <p:cNvPr id="4" name="Table 3"/>
          <p:cNvGraphicFramePr>
            <a:graphicFrameLocks noGrp="1"/>
          </p:cNvGraphicFramePr>
          <p:nvPr>
            <p:extLst>
              <p:ext uri="{D42A27DB-BD31-4B8C-83A1-F6EECF244321}">
                <p14:modId xmlns:p14="http://schemas.microsoft.com/office/powerpoint/2010/main" val="1175494623"/>
              </p:ext>
            </p:extLst>
          </p:nvPr>
        </p:nvGraphicFramePr>
        <p:xfrm>
          <a:off x="179512" y="1268760"/>
          <a:ext cx="8784976" cy="5191760"/>
        </p:xfrm>
        <a:graphic>
          <a:graphicData uri="http://schemas.openxmlformats.org/drawingml/2006/table">
            <a:tbl>
              <a:tblPr firstRow="1" bandRow="1">
                <a:tableStyleId>{5C22544A-7EE6-4342-B048-85BDC9FD1C3A}</a:tableStyleId>
              </a:tblPr>
              <a:tblGrid>
                <a:gridCol w="2016224"/>
                <a:gridCol w="6768752"/>
              </a:tblGrid>
              <a:tr h="370840">
                <a:tc>
                  <a:txBody>
                    <a:bodyPr/>
                    <a:lstStyle/>
                    <a:p>
                      <a:pPr algn="ctr"/>
                      <a:r>
                        <a:rPr kumimoji="0" lang="en-GB" sz="1800" b="1" kern="1200" baseline="0" dirty="0" smtClean="0">
                          <a:solidFill>
                            <a:schemeClr val="tx1"/>
                          </a:solidFill>
                          <a:latin typeface="Calibri" pitchFamily="34" charset="0"/>
                          <a:ea typeface="+mn-ea"/>
                          <a:cs typeface="Calibri" pitchFamily="34" charset="0"/>
                        </a:rPr>
                        <a:t>Functional Area</a:t>
                      </a:r>
                      <a:endParaRPr lang="en-GB" dirty="0">
                        <a:solidFill>
                          <a:schemeClr val="tx1"/>
                        </a:solidFill>
                        <a:latin typeface="Calibri" pitchFamily="34" charset="0"/>
                        <a:cs typeface="Calibri" pitchFamily="34" charset="0"/>
                      </a:endParaRPr>
                    </a:p>
                  </a:txBody>
                  <a:tcPr/>
                </a:tc>
                <a:tc>
                  <a:txBody>
                    <a:bodyPr/>
                    <a:lstStyle/>
                    <a:p>
                      <a:pPr algn="ctr"/>
                      <a:r>
                        <a:rPr lang="en-GB" dirty="0" smtClean="0">
                          <a:solidFill>
                            <a:schemeClr val="tx1"/>
                          </a:solidFill>
                          <a:latin typeface="Calibri" pitchFamily="34" charset="0"/>
                          <a:cs typeface="Calibri" pitchFamily="34" charset="0"/>
                        </a:rPr>
                        <a:t>Links</a:t>
                      </a:r>
                      <a:endParaRPr lang="en-GB" dirty="0">
                        <a:solidFill>
                          <a:schemeClr val="tx1"/>
                        </a:solidFill>
                        <a:latin typeface="Calibri" pitchFamily="34" charset="0"/>
                        <a:cs typeface="Calibri" pitchFamily="34" charset="0"/>
                      </a:endParaRPr>
                    </a:p>
                  </a:txBody>
                  <a:tcPr/>
                </a:tc>
              </a:tr>
              <a:tr h="133216">
                <a:tc>
                  <a:txBody>
                    <a:bodyPr/>
                    <a:lstStyle/>
                    <a:p>
                      <a:pPr algn="ctr"/>
                      <a:r>
                        <a:rPr kumimoji="0" lang="en-GB" sz="1400" b="1" kern="1200" baseline="0" dirty="0" smtClean="0">
                          <a:solidFill>
                            <a:schemeClr val="tx1"/>
                          </a:solidFill>
                          <a:latin typeface="Calibri" pitchFamily="34" charset="0"/>
                          <a:ea typeface="+mn-ea"/>
                          <a:cs typeface="Calibri" pitchFamily="34" charset="0"/>
                        </a:rPr>
                        <a:t>Sales and Production</a:t>
                      </a:r>
                      <a:endParaRPr lang="en-GB" sz="1400" b="1" dirty="0">
                        <a:solidFill>
                          <a:schemeClr val="tx1"/>
                        </a:solidFill>
                        <a:latin typeface="Calibri" pitchFamily="34" charset="0"/>
                        <a:cs typeface="Calibri" pitchFamily="34" charset="0"/>
                      </a:endParaRPr>
                    </a:p>
                  </a:txBody>
                  <a:tcPr anchor="ctr"/>
                </a:tc>
                <a:tc>
                  <a:txBody>
                    <a:bodyPr/>
                    <a:lstStyle/>
                    <a:p>
                      <a:r>
                        <a:rPr kumimoji="0" lang="en-GB" sz="1400" kern="1200" baseline="0" dirty="0" smtClean="0">
                          <a:solidFill>
                            <a:schemeClr val="tx1"/>
                          </a:solidFill>
                          <a:latin typeface="Calibri" pitchFamily="34" charset="0"/>
                          <a:ea typeface="+mn-ea"/>
                          <a:cs typeface="Calibri" pitchFamily="34" charset="0"/>
                        </a:rPr>
                        <a:t>Sales must know production schedules and agree delivery dates of orders with Production so customers are not promised dates which cannot be met.</a:t>
                      </a:r>
                    </a:p>
                    <a:p>
                      <a:r>
                        <a:rPr kumimoji="0" lang="en-GB" sz="1400" kern="1200" baseline="0" dirty="0" smtClean="0">
                          <a:solidFill>
                            <a:schemeClr val="tx1"/>
                          </a:solidFill>
                          <a:latin typeface="Calibri" pitchFamily="34" charset="0"/>
                          <a:ea typeface="+mn-ea"/>
                          <a:cs typeface="Calibri" pitchFamily="34" charset="0"/>
                        </a:rPr>
                        <a:t>Production must tell Sales about production problems which will affect customers.</a:t>
                      </a:r>
                    </a:p>
                  </a:txBody>
                  <a:tcPr anchor="ctr"/>
                </a:tc>
              </a:tr>
              <a:tr h="121776">
                <a:tc>
                  <a:txBody>
                    <a:bodyPr/>
                    <a:lstStyle/>
                    <a:p>
                      <a:pPr algn="ctr"/>
                      <a:r>
                        <a:rPr kumimoji="0" lang="en-GB" sz="1400" b="1" kern="1200" baseline="0" dirty="0" smtClean="0">
                          <a:solidFill>
                            <a:schemeClr val="tx1"/>
                          </a:solidFill>
                          <a:latin typeface="Calibri" pitchFamily="34" charset="0"/>
                          <a:ea typeface="+mn-ea"/>
                          <a:cs typeface="Calibri" pitchFamily="34" charset="0"/>
                        </a:rPr>
                        <a:t>Sales and Finance </a:t>
                      </a:r>
                      <a:endParaRPr lang="en-GB" sz="1400" b="1" dirty="0">
                        <a:solidFill>
                          <a:schemeClr val="tx1"/>
                        </a:solidFill>
                        <a:latin typeface="Calibri" pitchFamily="34" charset="0"/>
                        <a:cs typeface="Calibri" pitchFamily="34" charset="0"/>
                      </a:endParaRPr>
                    </a:p>
                  </a:txBody>
                  <a:tcPr anchor="ctr"/>
                </a:tc>
                <a:tc>
                  <a:txBody>
                    <a:bodyPr/>
                    <a:lstStyle/>
                    <a:p>
                      <a:r>
                        <a:rPr kumimoji="0" lang="en-GB" sz="1400" kern="1200" baseline="0" dirty="0" smtClean="0">
                          <a:solidFill>
                            <a:schemeClr val="tx1"/>
                          </a:solidFill>
                          <a:latin typeface="Calibri" pitchFamily="34" charset="0"/>
                          <a:ea typeface="+mn-ea"/>
                          <a:cs typeface="Calibri" pitchFamily="34" charset="0"/>
                        </a:rPr>
                        <a:t>Finance must know about customer enquiries to check their credit rating before sales are made. Finance will be involved when discounts are agreed or when there are problems with customer payments.</a:t>
                      </a:r>
                    </a:p>
                  </a:txBody>
                  <a:tcPr anchor="ctr"/>
                </a:tc>
              </a:tr>
              <a:tr h="0">
                <a:tc>
                  <a:txBody>
                    <a:bodyPr/>
                    <a:lstStyle/>
                    <a:p>
                      <a:pPr algn="ctr"/>
                      <a:r>
                        <a:rPr kumimoji="0" lang="en-GB" sz="1400" b="1" kern="1200" baseline="0" dirty="0" smtClean="0">
                          <a:solidFill>
                            <a:schemeClr val="tx1"/>
                          </a:solidFill>
                          <a:latin typeface="Calibri" pitchFamily="34" charset="0"/>
                          <a:ea typeface="+mn-ea"/>
                          <a:cs typeface="Calibri" pitchFamily="34" charset="0"/>
                        </a:rPr>
                        <a:t>Distribution and Finance</a:t>
                      </a:r>
                    </a:p>
                  </a:txBody>
                  <a:tcPr anchor="ctr"/>
                </a:tc>
                <a:tc>
                  <a:txBody>
                    <a:bodyPr/>
                    <a:lstStyle/>
                    <a:p>
                      <a:r>
                        <a:rPr kumimoji="0" lang="en-GB" sz="1400" kern="1200" baseline="0" dirty="0" smtClean="0">
                          <a:solidFill>
                            <a:schemeClr val="tx1"/>
                          </a:solidFill>
                          <a:latin typeface="Calibri" pitchFamily="34" charset="0"/>
                          <a:ea typeface="+mn-ea"/>
                          <a:cs typeface="Calibri" pitchFamily="34" charset="0"/>
                        </a:rPr>
                        <a:t>Finance must know when goods have been despatched so that invoices can be sent out.</a:t>
                      </a:r>
                    </a:p>
                  </a:txBody>
                  <a:tcPr anchor="ctr"/>
                </a:tc>
              </a:tr>
              <a:tr h="370840">
                <a:tc>
                  <a:txBody>
                    <a:bodyPr/>
                    <a:lstStyle/>
                    <a:p>
                      <a:pPr algn="ctr"/>
                      <a:r>
                        <a:rPr kumimoji="0" lang="en-GB" sz="1400" b="1" kern="1200" baseline="0" dirty="0" smtClean="0">
                          <a:solidFill>
                            <a:schemeClr val="tx1"/>
                          </a:solidFill>
                          <a:latin typeface="Calibri" pitchFamily="34" charset="0"/>
                          <a:ea typeface="+mn-ea"/>
                          <a:cs typeface="Calibri" pitchFamily="34" charset="0"/>
                        </a:rPr>
                        <a:t>Distribution and Sales</a:t>
                      </a:r>
                    </a:p>
                  </a:txBody>
                  <a:tcPr anchor="ctr"/>
                </a:tc>
                <a:tc>
                  <a:txBody>
                    <a:bodyPr/>
                    <a:lstStyle/>
                    <a:p>
                      <a:r>
                        <a:rPr kumimoji="0" lang="en-GB" sz="1400" kern="1200" baseline="0" dirty="0" smtClean="0">
                          <a:solidFill>
                            <a:schemeClr val="tx1"/>
                          </a:solidFill>
                          <a:latin typeface="Calibri" pitchFamily="34" charset="0"/>
                          <a:ea typeface="+mn-ea"/>
                          <a:cs typeface="Calibri" pitchFamily="34" charset="0"/>
                        </a:rPr>
                        <a:t>Sales must be able to inform customers when deliveries are due and be aware of any problems.</a:t>
                      </a:r>
                    </a:p>
                  </a:txBody>
                  <a:tcPr anchor="ctr"/>
                </a:tc>
              </a:tr>
              <a:tr h="370840">
                <a:tc>
                  <a:txBody>
                    <a:bodyPr/>
                    <a:lstStyle/>
                    <a:p>
                      <a:pPr algn="ctr"/>
                      <a:r>
                        <a:rPr kumimoji="0" lang="en-GB" sz="1400" b="1" kern="1200" baseline="0" dirty="0" smtClean="0">
                          <a:solidFill>
                            <a:schemeClr val="tx1"/>
                          </a:solidFill>
                          <a:latin typeface="Calibri" pitchFamily="34" charset="0"/>
                          <a:ea typeface="+mn-ea"/>
                          <a:cs typeface="Calibri" pitchFamily="34" charset="0"/>
                        </a:rPr>
                        <a:t>Sales and Marketing </a:t>
                      </a:r>
                    </a:p>
                  </a:txBody>
                  <a:tcPr anchor="ctr"/>
                </a:tc>
                <a:tc>
                  <a:txBody>
                    <a:bodyPr/>
                    <a:lstStyle/>
                    <a:p>
                      <a:r>
                        <a:rPr kumimoji="0" lang="en-GB" sz="1400" kern="1200" baseline="0" dirty="0" smtClean="0">
                          <a:solidFill>
                            <a:schemeClr val="tx1"/>
                          </a:solidFill>
                          <a:latin typeface="Calibri" pitchFamily="34" charset="0"/>
                          <a:ea typeface="+mn-ea"/>
                          <a:cs typeface="Calibri" pitchFamily="34" charset="0"/>
                        </a:rPr>
                        <a:t>Must liaise over sales promotions and adverts so that sales staff can expect/handle enquiries. </a:t>
                      </a:r>
                    </a:p>
                  </a:txBody>
                  <a:tcPr anchor="ctr"/>
                </a:tc>
              </a:tr>
              <a:tr h="137368">
                <a:tc>
                  <a:txBody>
                    <a:bodyPr/>
                    <a:lstStyle/>
                    <a:p>
                      <a:pPr algn="ctr"/>
                      <a:r>
                        <a:rPr kumimoji="0" lang="en-GB" sz="1400" b="1" kern="1200" baseline="0" dirty="0" smtClean="0">
                          <a:solidFill>
                            <a:schemeClr val="tx1"/>
                          </a:solidFill>
                          <a:latin typeface="Calibri" pitchFamily="34" charset="0"/>
                          <a:ea typeface="+mn-ea"/>
                          <a:cs typeface="Calibri" pitchFamily="34" charset="0"/>
                        </a:rPr>
                        <a:t>Finance and other depts.</a:t>
                      </a:r>
                    </a:p>
                  </a:txBody>
                  <a:tcPr anchor="ctr"/>
                </a:tc>
                <a:tc>
                  <a:txBody>
                    <a:bodyPr/>
                    <a:lstStyle/>
                    <a:p>
                      <a:r>
                        <a:rPr kumimoji="0" lang="en-GB" sz="1400" kern="1200" baseline="0" dirty="0" smtClean="0">
                          <a:solidFill>
                            <a:schemeClr val="tx1"/>
                          </a:solidFill>
                          <a:latin typeface="Calibri" pitchFamily="34" charset="0"/>
                          <a:ea typeface="+mn-ea"/>
                          <a:cs typeface="Calibri" pitchFamily="34" charset="0"/>
                        </a:rPr>
                        <a:t>Finance monitors departmental spending and the achievement of financial targets.</a:t>
                      </a:r>
                    </a:p>
                  </a:txBody>
                  <a:tcPr anchor="ctr"/>
                </a:tc>
              </a:tr>
              <a:tr h="370840">
                <a:tc>
                  <a:txBody>
                    <a:bodyPr/>
                    <a:lstStyle/>
                    <a:p>
                      <a:pPr algn="ctr"/>
                      <a:r>
                        <a:rPr kumimoji="0" lang="en-GB" sz="1400" b="1" kern="1200" baseline="0" dirty="0" smtClean="0">
                          <a:solidFill>
                            <a:schemeClr val="tx1"/>
                          </a:solidFill>
                          <a:latin typeface="Calibri" pitchFamily="34" charset="0"/>
                          <a:ea typeface="+mn-ea"/>
                          <a:cs typeface="Calibri" pitchFamily="34" charset="0"/>
                        </a:rPr>
                        <a:t>HR and Finance</a:t>
                      </a: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GB" sz="1400" kern="1200" baseline="0" dirty="0" smtClean="0">
                          <a:solidFill>
                            <a:schemeClr val="tx1"/>
                          </a:solidFill>
                          <a:latin typeface="Calibri" pitchFamily="34" charset="0"/>
                          <a:ea typeface="+mn-ea"/>
                          <a:cs typeface="Calibri" pitchFamily="34" charset="0"/>
                        </a:rPr>
                        <a:t>Will liaise over salary increases and bonuses.</a:t>
                      </a:r>
                    </a:p>
                  </a:txBody>
                  <a:tcPr anchor="ctr"/>
                </a:tc>
              </a:tr>
              <a:tr h="370840">
                <a:tc>
                  <a:txBody>
                    <a:bodyPr/>
                    <a:lstStyle/>
                    <a:p>
                      <a:pPr algn="ctr"/>
                      <a:r>
                        <a:rPr kumimoji="0" lang="en-GB" sz="1400" b="1" kern="1200" baseline="0" dirty="0" smtClean="0">
                          <a:solidFill>
                            <a:schemeClr val="tx1"/>
                          </a:solidFill>
                          <a:latin typeface="Calibri" pitchFamily="34" charset="0"/>
                          <a:ea typeface="+mn-ea"/>
                          <a:cs typeface="Calibri" pitchFamily="34" charset="0"/>
                        </a:rPr>
                        <a:t>Customer Service, Sales and Marketing</a:t>
                      </a:r>
                    </a:p>
                  </a:txBody>
                  <a:tcPr anchor="ctr"/>
                </a:tc>
                <a:tc>
                  <a:txBody>
                    <a:bodyPr/>
                    <a:lstStyle/>
                    <a:p>
                      <a:r>
                        <a:rPr kumimoji="0" lang="en-GB" sz="1400" kern="1200" baseline="0" dirty="0" smtClean="0">
                          <a:solidFill>
                            <a:schemeClr val="tx1"/>
                          </a:solidFill>
                          <a:latin typeface="Calibri" pitchFamily="34" charset="0"/>
                          <a:ea typeface="+mn-ea"/>
                          <a:cs typeface="Calibri" pitchFamily="34" charset="0"/>
                        </a:rPr>
                        <a:t>Customer Service must pass on customer feedback that could affect future product developments or future sales.</a:t>
                      </a:r>
                    </a:p>
                  </a:txBody>
                  <a:tcPr anchor="ctr"/>
                </a:tc>
              </a:tr>
              <a:tr h="0">
                <a:tc>
                  <a:txBody>
                    <a:bodyPr/>
                    <a:lstStyle/>
                    <a:p>
                      <a:pPr algn="ctr"/>
                      <a:r>
                        <a:rPr kumimoji="0" lang="en-GB" sz="1400" b="1" kern="1200" baseline="0" dirty="0" smtClean="0">
                          <a:solidFill>
                            <a:schemeClr val="tx1"/>
                          </a:solidFill>
                          <a:latin typeface="Calibri" pitchFamily="34" charset="0"/>
                          <a:ea typeface="+mn-ea"/>
                          <a:cs typeface="Calibri" pitchFamily="34" charset="0"/>
                        </a:rPr>
                        <a:t>R &amp; D and Production</a:t>
                      </a:r>
                    </a:p>
                  </a:txBody>
                  <a:tcPr anchor="ctr"/>
                </a:tc>
                <a:tc>
                  <a:txBody>
                    <a:bodyPr/>
                    <a:lstStyle/>
                    <a:p>
                      <a:r>
                        <a:rPr kumimoji="0" lang="en-GB" sz="1400" kern="1200" baseline="0" dirty="0" smtClean="0">
                          <a:solidFill>
                            <a:schemeClr val="tx1"/>
                          </a:solidFill>
                          <a:latin typeface="Calibri" pitchFamily="34" charset="0"/>
                          <a:ea typeface="+mn-ea"/>
                          <a:cs typeface="Calibri" pitchFamily="34" charset="0"/>
                        </a:rPr>
                        <a:t>Liaise over new product developments and methods of production.</a:t>
                      </a:r>
                    </a:p>
                  </a:txBody>
                  <a:tcPr anchor="ctr"/>
                </a:tc>
              </a:tr>
              <a:tr h="370840">
                <a:tc>
                  <a:txBody>
                    <a:bodyPr/>
                    <a:lstStyle/>
                    <a:p>
                      <a:pPr algn="ctr"/>
                      <a:r>
                        <a:rPr kumimoji="0" lang="en-GB" sz="1400" b="1" kern="1200" baseline="0" dirty="0" smtClean="0">
                          <a:solidFill>
                            <a:schemeClr val="tx1"/>
                          </a:solidFill>
                          <a:latin typeface="Calibri" pitchFamily="34" charset="0"/>
                          <a:ea typeface="+mn-ea"/>
                          <a:cs typeface="Calibri" pitchFamily="34" charset="0"/>
                        </a:rPr>
                        <a:t>HR and other functional areas</a:t>
                      </a:r>
                    </a:p>
                  </a:txBody>
                  <a:tcPr anchor="ctr"/>
                </a:tc>
                <a:tc>
                  <a:txBody>
                    <a:bodyPr/>
                    <a:lstStyle/>
                    <a:p>
                      <a:r>
                        <a:rPr kumimoji="0" lang="en-GB" sz="1400" kern="1200" baseline="0" dirty="0" smtClean="0">
                          <a:solidFill>
                            <a:schemeClr val="tx1"/>
                          </a:solidFill>
                          <a:latin typeface="Calibri" pitchFamily="34" charset="0"/>
                          <a:ea typeface="+mn-ea"/>
                          <a:cs typeface="Calibri" pitchFamily="34" charset="0"/>
                        </a:rPr>
                        <a:t>HR handles job vacancies, promotion opportunities, training courses and CPD for all areas/staff.</a:t>
                      </a:r>
                      <a:endParaRPr lang="en-GB" sz="1400" dirty="0" smtClean="0">
                        <a:solidFill>
                          <a:schemeClr val="tx1"/>
                        </a:solidFill>
                        <a:latin typeface="Calibri" pitchFamily="34" charset="0"/>
                        <a:cs typeface="Calibri" pitchFamily="34" charset="0"/>
                      </a:endParaRPr>
                    </a:p>
                  </a:txBody>
                  <a:tcPr anchor="ctr"/>
                </a:tc>
              </a:tr>
            </a:tbl>
          </a:graphicData>
        </a:graphic>
      </p:graphicFrame>
      <p:sp>
        <p:nvSpPr>
          <p:cNvPr id="17" name="Title 2"/>
          <p:cNvSpPr txBox="1">
            <a:spLocks/>
          </p:cNvSpPr>
          <p:nvPr/>
        </p:nvSpPr>
        <p:spPr>
          <a:xfrm>
            <a:off x="107504" y="116632"/>
            <a:ext cx="8856984" cy="504056"/>
          </a:xfrm>
          <a:prstGeom prst="rect">
            <a:avLst/>
          </a:prstGeom>
        </p:spPr>
        <p:txBody>
          <a:bodyPr vert="horz" rtlCol="0" anchor="ctr">
            <a:noAutofit/>
            <a:scene3d>
              <a:camera prst="orthographicFront"/>
              <a:lightRig rig="soft" dir="t"/>
            </a:scene3d>
            <a:sp3d prstMaterial="softEdge">
              <a:bevelT w="25400" h="25400"/>
            </a:sp3d>
          </a:bodyPr>
          <a:lstStyle>
            <a:lvl1pPr algn="l" rtl="0" eaLnBrk="1" latinLnBrk="0" hangingPunct="1">
              <a:spcBef>
                <a:spcPct val="0"/>
              </a:spcBef>
              <a:buNone/>
              <a:defRPr kumimoji="0" sz="4000" b="1" kern="1200">
                <a:solidFill>
                  <a:schemeClr val="tx2"/>
                </a:solidFill>
                <a:effectLst>
                  <a:outerShdw blurRad="31750" dist="25400" dir="5400000" algn="tl" rotWithShape="0">
                    <a:srgbClr val="000000">
                      <a:alpha val="25000"/>
                    </a:srgbClr>
                  </a:outerShdw>
                </a:effectLst>
                <a:latin typeface="+mj-lt"/>
                <a:ea typeface="+mj-ea"/>
                <a:cs typeface="+mj-cs"/>
              </a:defRPr>
            </a:lvl1pPr>
            <a:extLst/>
          </a:lstStyle>
          <a:p>
            <a:r>
              <a:rPr lang="en-GB" sz="1460" dirty="0" smtClean="0"/>
              <a:t>LO2 - How businesses are organised to achieve their purposes – Functional Area Relationships</a:t>
            </a:r>
            <a:endParaRPr lang="en-GB" sz="1460" dirty="0"/>
          </a:p>
        </p:txBody>
      </p:sp>
    </p:spTree>
    <p:extLst>
      <p:ext uri="{BB962C8B-B14F-4D97-AF65-F5344CB8AC3E}">
        <p14:creationId xmlns:p14="http://schemas.microsoft.com/office/powerpoint/2010/main" val="2359416101"/>
      </p:ext>
    </p:extLst>
  </p:cSld>
  <p:clrMapOvr>
    <a:masterClrMapping/>
  </p:clrMapOvr>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51520" y="620688"/>
            <a:ext cx="8640960" cy="5333244"/>
          </a:xfrm>
        </p:spPr>
        <p:txBody>
          <a:bodyPr>
            <a:noAutofit/>
          </a:bodyPr>
          <a:lstStyle/>
          <a:p>
            <a:pPr marL="271463" indent="-271463"/>
            <a:r>
              <a:rPr lang="en-GB" sz="2000" dirty="0" smtClean="0"/>
              <a:t>Many </a:t>
            </a:r>
            <a:r>
              <a:rPr lang="en-GB" sz="2000" dirty="0" smtClean="0"/>
              <a:t>experts consider such a plan critical to the success of a business</a:t>
            </a:r>
            <a:r>
              <a:rPr lang="en-GB" sz="2000" dirty="0" smtClean="0"/>
              <a:t>. It is a set of goals set out by the company that includes aims and objectives as well as financial predictions and outliers for money and procurement.</a:t>
            </a:r>
            <a:endParaRPr lang="en-GB" sz="2000" dirty="0" smtClean="0"/>
          </a:p>
          <a:p>
            <a:pPr marL="0" indent="0">
              <a:buNone/>
            </a:pPr>
            <a:r>
              <a:rPr lang="en-GB" sz="2000" dirty="0" smtClean="0"/>
              <a:t>A </a:t>
            </a:r>
            <a:r>
              <a:rPr lang="en-GB" sz="2000" dirty="0" smtClean="0"/>
              <a:t>business plan is a tool with three basic purposes: </a:t>
            </a:r>
          </a:p>
          <a:p>
            <a:pPr marL="457200" indent="-457200"/>
            <a:r>
              <a:rPr lang="en-GB" sz="2000" b="1" dirty="0" smtClean="0"/>
              <a:t>Communication</a:t>
            </a:r>
            <a:r>
              <a:rPr lang="en-GB" sz="2000" dirty="0" smtClean="0"/>
              <a:t> - attract investment capital, secure loans, convince workers to hire on, and assist in attracting strategic business partners</a:t>
            </a:r>
          </a:p>
          <a:p>
            <a:pPr marL="457200" indent="-457200"/>
            <a:r>
              <a:rPr lang="en-GB" sz="2000" b="1" dirty="0" smtClean="0"/>
              <a:t>Management</a:t>
            </a:r>
            <a:r>
              <a:rPr lang="en-GB" sz="2000" dirty="0" smtClean="0"/>
              <a:t> - </a:t>
            </a:r>
            <a:r>
              <a:rPr lang="en-GB" sz="2000" b="1" dirty="0" smtClean="0"/>
              <a:t>track, monitor </a:t>
            </a:r>
            <a:r>
              <a:rPr lang="en-GB" sz="2000" dirty="0" smtClean="0"/>
              <a:t>and </a:t>
            </a:r>
            <a:r>
              <a:rPr lang="en-GB" sz="2000" b="1" dirty="0" smtClean="0"/>
              <a:t>evaluate </a:t>
            </a:r>
            <a:r>
              <a:rPr lang="en-GB" sz="2000" dirty="0" smtClean="0"/>
              <a:t>your progress - establish timelines and milestones (gauge your progress and compare your projections to actual accomplishments</a:t>
            </a:r>
            <a:r>
              <a:rPr lang="en-GB" sz="2000" dirty="0" smtClean="0"/>
              <a:t>)</a:t>
            </a:r>
            <a:endParaRPr lang="en-GB" sz="2000" dirty="0" smtClean="0"/>
          </a:p>
          <a:p>
            <a:pPr marL="457200" indent="-457200"/>
            <a:r>
              <a:rPr lang="en-GB" sz="2000" b="1" dirty="0" smtClean="0"/>
              <a:t>Planning</a:t>
            </a:r>
            <a:r>
              <a:rPr lang="en-GB" sz="2000" dirty="0" smtClean="0"/>
              <a:t> - guidance through various phases of the </a:t>
            </a:r>
            <a:r>
              <a:rPr lang="en-GB" sz="2000" dirty="0" smtClean="0"/>
              <a:t>business</a:t>
            </a:r>
          </a:p>
          <a:p>
            <a:pPr marL="457200" indent="-457200"/>
            <a:endParaRPr lang="en-GB" sz="2000" dirty="0"/>
          </a:p>
          <a:p>
            <a:pPr marL="457200" indent="-457200"/>
            <a:endParaRPr lang="en-GB" sz="2000" dirty="0" smtClean="0"/>
          </a:p>
          <a:p>
            <a:pPr marL="457200" indent="-457200"/>
            <a:endParaRPr lang="en-GB" sz="2000" dirty="0" smtClean="0"/>
          </a:p>
          <a:p>
            <a:pPr marL="0" indent="0">
              <a:buNone/>
            </a:pPr>
            <a:r>
              <a:rPr lang="en-US" sz="2000" b="1" dirty="0" smtClean="0"/>
              <a:t>Task 8 – P4.4</a:t>
            </a:r>
            <a:r>
              <a:rPr lang="en-US" sz="2000" dirty="0" smtClean="0"/>
              <a:t> </a:t>
            </a:r>
            <a:r>
              <a:rPr lang="en-US" sz="2000" dirty="0" smtClean="0"/>
              <a:t>– Explain in your own words what a </a:t>
            </a:r>
            <a:r>
              <a:rPr lang="en-US" sz="2000" b="1" dirty="0" smtClean="0"/>
              <a:t>business plan </a:t>
            </a:r>
            <a:r>
              <a:rPr lang="en-US" sz="2000" dirty="0" smtClean="0"/>
              <a:t>is and what it is used </a:t>
            </a:r>
            <a:r>
              <a:rPr lang="en-US" sz="2000" dirty="0" smtClean="0"/>
              <a:t>for.</a:t>
            </a:r>
            <a:endParaRPr lang="en-GB" sz="2000" dirty="0" smtClean="0"/>
          </a:p>
        </p:txBody>
      </p:sp>
      <p:graphicFrame>
        <p:nvGraphicFramePr>
          <p:cNvPr id="18" name="Table 17"/>
          <p:cNvGraphicFramePr>
            <a:graphicFrameLocks noGrp="1"/>
          </p:cNvGraphicFramePr>
          <p:nvPr>
            <p:extLst>
              <p:ext uri="{D42A27DB-BD31-4B8C-83A1-F6EECF244321}">
                <p14:modId xmlns:p14="http://schemas.microsoft.com/office/powerpoint/2010/main" val="3822388670"/>
              </p:ext>
            </p:extLst>
          </p:nvPr>
        </p:nvGraphicFramePr>
        <p:xfrm>
          <a:off x="251520" y="4722088"/>
          <a:ext cx="8640960" cy="579120"/>
        </p:xfrm>
        <a:graphic>
          <a:graphicData uri="http://schemas.openxmlformats.org/drawingml/2006/table">
            <a:tbl>
              <a:tblPr firstRow="1" bandRow="1">
                <a:tableStyleId>{5C22544A-7EE6-4342-B048-85BDC9FD1C3A}</a:tableStyleId>
              </a:tblPr>
              <a:tblGrid>
                <a:gridCol w="2196244"/>
                <a:gridCol w="1872208"/>
                <a:gridCol w="1584176"/>
                <a:gridCol w="1260140"/>
                <a:gridCol w="1728192"/>
              </a:tblGrid>
              <a:tr h="370840">
                <a:tc>
                  <a:txBody>
                    <a:bodyPr/>
                    <a:lstStyle/>
                    <a:p>
                      <a:pPr algn="ctr"/>
                      <a:r>
                        <a:rPr lang="en-GB" sz="1600" b="1" dirty="0" smtClean="0">
                          <a:solidFill>
                            <a:schemeClr val="tx1"/>
                          </a:solidFill>
                          <a:latin typeface="Calibri" pitchFamily="34" charset="0"/>
                          <a:cs typeface="Calibri" pitchFamily="34" charset="0"/>
                        </a:rPr>
                        <a:t>Identifies the strategy of the business start-up</a:t>
                      </a:r>
                      <a:endParaRPr lang="en-GB" sz="1600" b="1" dirty="0">
                        <a:solidFill>
                          <a:schemeClr val="tx1"/>
                        </a:solidFill>
                        <a:latin typeface="Calibri" pitchFamily="34" charset="0"/>
                        <a:cs typeface="Calibri" pitchFamily="34" charset="0"/>
                      </a:endParaRPr>
                    </a:p>
                  </a:txBody>
                  <a:tcPr anchor="ctr"/>
                </a:tc>
                <a:tc>
                  <a:txBody>
                    <a:bodyPr/>
                    <a:lstStyle/>
                    <a:p>
                      <a:pPr algn="ctr"/>
                      <a:r>
                        <a:rPr lang="en-GB" sz="1600" b="1" dirty="0" smtClean="0">
                          <a:solidFill>
                            <a:schemeClr val="tx1"/>
                          </a:solidFill>
                          <a:latin typeface="Calibri" pitchFamily="34" charset="0"/>
                          <a:cs typeface="Calibri" pitchFamily="34" charset="0"/>
                        </a:rPr>
                        <a:t>Identity needs for </a:t>
                      </a:r>
                      <a:r>
                        <a:rPr lang="en-GB" sz="1600" b="1" dirty="0" smtClean="0">
                          <a:solidFill>
                            <a:schemeClr val="tx1"/>
                          </a:solidFill>
                          <a:latin typeface="Calibri" pitchFamily="34" charset="0"/>
                          <a:cs typeface="Calibri" pitchFamily="34" charset="0"/>
                        </a:rPr>
                        <a:t>business funding</a:t>
                      </a:r>
                      <a:endParaRPr lang="en-GB" sz="1600" b="1" dirty="0">
                        <a:solidFill>
                          <a:schemeClr val="tx1"/>
                        </a:solidFill>
                        <a:latin typeface="Calibri" pitchFamily="34" charset="0"/>
                        <a:cs typeface="Calibri" pitchFamily="34" charset="0"/>
                      </a:endParaRP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600" b="1" dirty="0" smtClean="0">
                          <a:solidFill>
                            <a:schemeClr val="tx1"/>
                          </a:solidFill>
                          <a:latin typeface="Calibri" pitchFamily="34" charset="0"/>
                          <a:cs typeface="Calibri" pitchFamily="34" charset="0"/>
                        </a:rPr>
                        <a:t>Set the goals and strategies</a:t>
                      </a:r>
                      <a:endParaRPr lang="en-GB" sz="1600" b="1" dirty="0">
                        <a:solidFill>
                          <a:schemeClr val="tx1"/>
                        </a:solidFill>
                        <a:latin typeface="Calibri" pitchFamily="34" charset="0"/>
                        <a:cs typeface="Calibri" pitchFamily="34" charset="0"/>
                      </a:endParaRP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600" b="1" dirty="0" smtClean="0">
                          <a:solidFill>
                            <a:schemeClr val="tx1"/>
                          </a:solidFill>
                          <a:latin typeface="Calibri" pitchFamily="34" charset="0"/>
                          <a:cs typeface="Calibri" pitchFamily="34" charset="0"/>
                        </a:rPr>
                        <a:t>Marketing plans</a:t>
                      </a:r>
                      <a:endParaRPr lang="en-GB" sz="1600" b="1" dirty="0">
                        <a:solidFill>
                          <a:schemeClr val="tx1"/>
                        </a:solidFill>
                        <a:latin typeface="Calibri" pitchFamily="34" charset="0"/>
                        <a:cs typeface="Calibri" pitchFamily="34" charset="0"/>
                      </a:endParaRPr>
                    </a:p>
                  </a:txBody>
                  <a:tcPr anchor="ctr"/>
                </a:tc>
                <a:tc>
                  <a:txBody>
                    <a:bodyPr/>
                    <a:lstStyle/>
                    <a:p>
                      <a:pPr algn="ctr"/>
                      <a:r>
                        <a:rPr lang="en-GB" sz="1600" b="1" dirty="0" smtClean="0">
                          <a:solidFill>
                            <a:schemeClr val="tx1"/>
                          </a:solidFill>
                          <a:latin typeface="Calibri" pitchFamily="34" charset="0"/>
                          <a:cs typeface="Calibri" pitchFamily="34" charset="0"/>
                        </a:rPr>
                        <a:t>Identifies </a:t>
                      </a:r>
                      <a:r>
                        <a:rPr lang="en-GB" sz="1600" b="1" dirty="0" smtClean="0">
                          <a:solidFill>
                            <a:schemeClr val="tx1"/>
                          </a:solidFill>
                          <a:latin typeface="Calibri" pitchFamily="34" charset="0"/>
                          <a:cs typeface="Calibri" pitchFamily="34" charset="0"/>
                        </a:rPr>
                        <a:t>current and future states</a:t>
                      </a:r>
                      <a:endParaRPr lang="en-GB" sz="1600" b="1" dirty="0">
                        <a:solidFill>
                          <a:schemeClr val="tx1"/>
                        </a:solidFill>
                        <a:latin typeface="Calibri" pitchFamily="34" charset="0"/>
                        <a:cs typeface="Calibri" pitchFamily="34" charset="0"/>
                      </a:endParaRPr>
                    </a:p>
                  </a:txBody>
                  <a:tcPr anchor="ctr"/>
                </a:tc>
              </a:tr>
            </a:tbl>
          </a:graphicData>
        </a:graphic>
      </p:graphicFrame>
      <p:sp>
        <p:nvSpPr>
          <p:cNvPr id="14" name="Title 2"/>
          <p:cNvSpPr txBox="1">
            <a:spLocks/>
          </p:cNvSpPr>
          <p:nvPr/>
        </p:nvSpPr>
        <p:spPr>
          <a:xfrm>
            <a:off x="107504" y="116632"/>
            <a:ext cx="8856984" cy="504056"/>
          </a:xfrm>
          <a:prstGeom prst="rect">
            <a:avLst/>
          </a:prstGeom>
        </p:spPr>
        <p:txBody>
          <a:bodyPr vert="horz" rtlCol="0" anchor="ctr">
            <a:noAutofit/>
            <a:scene3d>
              <a:camera prst="orthographicFront"/>
              <a:lightRig rig="soft" dir="t"/>
            </a:scene3d>
            <a:sp3d prstMaterial="softEdge">
              <a:bevelT w="25400" h="25400"/>
            </a:sp3d>
          </a:bodyPr>
          <a:lstStyle>
            <a:lvl1pPr algn="l" rtl="0" eaLnBrk="1" latinLnBrk="0" hangingPunct="1">
              <a:spcBef>
                <a:spcPct val="0"/>
              </a:spcBef>
              <a:buNone/>
              <a:defRPr kumimoji="0" sz="4000" b="1" kern="1200">
                <a:solidFill>
                  <a:schemeClr val="tx2"/>
                </a:solidFill>
                <a:effectLst>
                  <a:outerShdw blurRad="31750" dist="25400" dir="5400000" algn="tl" rotWithShape="0">
                    <a:srgbClr val="000000">
                      <a:alpha val="25000"/>
                    </a:srgbClr>
                  </a:outerShdw>
                </a:effectLst>
                <a:latin typeface="+mj-lt"/>
                <a:ea typeface="+mj-ea"/>
                <a:cs typeface="+mj-cs"/>
              </a:defRPr>
            </a:lvl1pPr>
            <a:extLst/>
          </a:lstStyle>
          <a:p>
            <a:r>
              <a:rPr lang="en-GB" sz="2400" dirty="0" smtClean="0"/>
              <a:t>LO2 – Strategic Planning In Businesses – Business Plan</a:t>
            </a:r>
            <a:endParaRPr lang="en-GB" sz="2400" dirty="0"/>
          </a:p>
        </p:txBody>
      </p:sp>
    </p:spTree>
    <p:extLst>
      <p:ext uri="{BB962C8B-B14F-4D97-AF65-F5344CB8AC3E}">
        <p14:creationId xmlns:p14="http://schemas.microsoft.com/office/powerpoint/2010/main" val="3107911815"/>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p:cNvSpPr txBox="1">
            <a:spLocks/>
          </p:cNvSpPr>
          <p:nvPr/>
        </p:nvSpPr>
        <p:spPr bwMode="auto">
          <a:xfrm>
            <a:off x="179512" y="692696"/>
            <a:ext cx="5786478" cy="5596104"/>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285750" indent="-285750">
              <a:buFont typeface="Arial" pitchFamily="34" charset="0"/>
              <a:buChar char="•"/>
            </a:pPr>
            <a:r>
              <a:rPr lang="en-GB" sz="1500" dirty="0" smtClean="0"/>
              <a:t>Businesses write </a:t>
            </a:r>
            <a:r>
              <a:rPr lang="en-GB" sz="1500" b="1" dirty="0" smtClean="0"/>
              <a:t>Mission statements </a:t>
            </a:r>
            <a:r>
              <a:rPr lang="en-GB" sz="1500" dirty="0" smtClean="0"/>
              <a:t>as an intent on what they hope to do, something that the shareholders like to see, a medium and long term purpose, like a group of aims merged into one ethos.</a:t>
            </a:r>
          </a:p>
          <a:p>
            <a:pPr marL="285750" indent="-285750">
              <a:buFont typeface="Arial" pitchFamily="34" charset="0"/>
              <a:buChar char="•"/>
            </a:pPr>
            <a:r>
              <a:rPr lang="en-GB" sz="1500" dirty="0" smtClean="0"/>
              <a:t>A </a:t>
            </a:r>
            <a:r>
              <a:rPr lang="en-GB" sz="1500" dirty="0" smtClean="0"/>
              <a:t>value is a belief, a mission, or a philosophy that is really meaningful to the company. </a:t>
            </a:r>
          </a:p>
          <a:p>
            <a:pPr marL="285750" indent="-285750">
              <a:buFont typeface="Arial" pitchFamily="34" charset="0"/>
              <a:buChar char="•"/>
            </a:pPr>
            <a:r>
              <a:rPr lang="en-GB" sz="1500" dirty="0" smtClean="0"/>
              <a:t>An example of a business value is: "Customer Satisfaction." Another example of a value is "Being Ethical and Truthful." Every company has one or more values, whether they are consciously aware of it or not. </a:t>
            </a:r>
          </a:p>
          <a:p>
            <a:pPr marL="285750" indent="-285750">
              <a:buFont typeface="Arial" pitchFamily="34" charset="0"/>
              <a:buChar char="•"/>
            </a:pPr>
            <a:r>
              <a:rPr lang="en-GB" sz="1500" dirty="0" smtClean="0"/>
              <a:t>Another way of saying it is that a value is a statement of the company's intention and commitment to achieve a high level of performance on a specific qualitative factor. </a:t>
            </a:r>
            <a:r>
              <a:rPr kumimoji="0" lang="en-GB" sz="1500" i="0" u="none" strike="noStrike" kern="1200" cap="none" spc="0" normalizeH="0" baseline="0" noProof="0" dirty="0" smtClean="0">
                <a:ln>
                  <a:noFill/>
                </a:ln>
                <a:solidFill>
                  <a:schemeClr val="tx1"/>
                </a:solidFill>
                <a:effectLst/>
                <a:uLnTx/>
                <a:uFillTx/>
              </a:rPr>
              <a:t>Often</a:t>
            </a:r>
            <a:r>
              <a:rPr kumimoji="0" lang="en-GB" sz="1500" i="0" u="none" strike="noStrike" kern="1200" cap="none" spc="0" normalizeH="0" noProof="0" dirty="0" smtClean="0">
                <a:ln>
                  <a:noFill/>
                </a:ln>
                <a:solidFill>
                  <a:schemeClr val="tx1"/>
                </a:solidFill>
                <a:effectLst/>
                <a:uLnTx/>
                <a:uFillTx/>
              </a:rPr>
              <a:t> Business values are stated in a mission statement and will include a list of expectations rather than rules of business activity. Such values can include those on the right.</a:t>
            </a:r>
          </a:p>
          <a:p>
            <a:r>
              <a:rPr lang="en-GB" sz="1500" b="1" dirty="0"/>
              <a:t>Task 9 – P4.5 </a:t>
            </a:r>
            <a:r>
              <a:rPr lang="en-GB" sz="1500" dirty="0"/>
              <a:t>– </a:t>
            </a:r>
            <a:r>
              <a:rPr lang="en-GB" sz="1500" dirty="0" smtClean="0"/>
              <a:t>Describe what a mission statement is and describe what it means </a:t>
            </a:r>
            <a:r>
              <a:rPr lang="en-GB" sz="1500" dirty="0"/>
              <a:t>in vision and in real world terms.</a:t>
            </a:r>
          </a:p>
          <a:p>
            <a:r>
              <a:rPr kumimoji="0" lang="en-GB" sz="1500" b="1" i="0" u="none" strike="noStrike" kern="1200" cap="none" spc="0" normalizeH="0" noProof="0" dirty="0" smtClean="0">
                <a:ln>
                  <a:noFill/>
                </a:ln>
                <a:solidFill>
                  <a:schemeClr val="tx1"/>
                </a:solidFill>
                <a:effectLst/>
                <a:uLnTx/>
                <a:uFillTx/>
              </a:rPr>
              <a:t>Task 10 </a:t>
            </a:r>
            <a:r>
              <a:rPr kumimoji="0" lang="en-GB" sz="1500" b="1" i="0" u="none" strike="noStrike" kern="1200" cap="none" spc="0" normalizeH="0" noProof="0" dirty="0" smtClean="0">
                <a:ln>
                  <a:noFill/>
                </a:ln>
                <a:solidFill>
                  <a:schemeClr val="tx1"/>
                </a:solidFill>
                <a:effectLst/>
                <a:uLnTx/>
                <a:uFillTx/>
              </a:rPr>
              <a:t>– </a:t>
            </a:r>
            <a:r>
              <a:rPr kumimoji="0" lang="en-GB" sz="1500" b="1" i="0" u="none" strike="noStrike" kern="1200" cap="none" spc="0" normalizeH="0" noProof="0" dirty="0" smtClean="0">
                <a:ln>
                  <a:noFill/>
                </a:ln>
                <a:solidFill>
                  <a:schemeClr val="tx1"/>
                </a:solidFill>
                <a:effectLst/>
                <a:uLnTx/>
                <a:uFillTx/>
              </a:rPr>
              <a:t>P4.6 </a:t>
            </a:r>
            <a:r>
              <a:rPr kumimoji="0" lang="en-GB" sz="1500" i="0" u="none" strike="noStrike" kern="1200" cap="none" spc="0" normalizeH="0" noProof="0" dirty="0" smtClean="0">
                <a:ln>
                  <a:noFill/>
                </a:ln>
                <a:solidFill>
                  <a:schemeClr val="tx1"/>
                </a:solidFill>
                <a:effectLst/>
                <a:uLnTx/>
                <a:uFillTx/>
              </a:rPr>
              <a:t>– Choose </a:t>
            </a:r>
            <a:r>
              <a:rPr kumimoji="0" lang="en-GB" sz="1500" b="1" i="0" u="none" strike="noStrike" kern="1200" cap="none" spc="0" normalizeH="0" noProof="0" dirty="0" smtClean="0">
                <a:ln>
                  <a:noFill/>
                </a:ln>
                <a:solidFill>
                  <a:schemeClr val="tx1"/>
                </a:solidFill>
                <a:effectLst/>
                <a:uLnTx/>
                <a:uFillTx/>
              </a:rPr>
              <a:t>SIX </a:t>
            </a:r>
            <a:r>
              <a:rPr kumimoji="0" lang="en-GB" sz="1500" i="0" u="none" strike="noStrike" kern="1200" cap="none" spc="0" normalizeH="0" noProof="0" dirty="0" smtClean="0">
                <a:ln>
                  <a:noFill/>
                </a:ln>
                <a:solidFill>
                  <a:schemeClr val="tx1"/>
                </a:solidFill>
                <a:effectLst/>
                <a:uLnTx/>
                <a:uFillTx/>
              </a:rPr>
              <a:t>of these values and apply it to </a:t>
            </a:r>
            <a:r>
              <a:rPr kumimoji="0" lang="en-GB" sz="1500" i="0" u="none" strike="noStrike" kern="1200" cap="none" spc="0" normalizeH="0" noProof="0" dirty="0" smtClean="0">
                <a:ln>
                  <a:noFill/>
                </a:ln>
                <a:solidFill>
                  <a:schemeClr val="tx1"/>
                </a:solidFill>
                <a:effectLst/>
                <a:uLnTx/>
                <a:uFillTx/>
              </a:rPr>
              <a:t>your 2 businesses arguing, in </a:t>
            </a:r>
            <a:r>
              <a:rPr kumimoji="0" lang="en-GB" sz="1500" i="0" u="none" strike="noStrike" kern="1200" cap="none" spc="0" normalizeH="0" noProof="0" dirty="0" smtClean="0">
                <a:ln>
                  <a:noFill/>
                </a:ln>
                <a:solidFill>
                  <a:schemeClr val="tx1"/>
                </a:solidFill>
                <a:effectLst/>
                <a:uLnTx/>
                <a:uFillTx/>
              </a:rPr>
              <a:t>today’s economic environment, </a:t>
            </a:r>
            <a:r>
              <a:rPr kumimoji="0" lang="en-GB" sz="1500" i="0" u="none" strike="noStrike" kern="1200" cap="none" spc="0" normalizeH="0" noProof="0" dirty="0" smtClean="0">
                <a:ln>
                  <a:noFill/>
                </a:ln>
                <a:solidFill>
                  <a:schemeClr val="tx1"/>
                </a:solidFill>
                <a:effectLst/>
                <a:uLnTx/>
                <a:uFillTx/>
              </a:rPr>
              <a:t>what </a:t>
            </a:r>
            <a:r>
              <a:rPr kumimoji="0" lang="en-GB" sz="1500" i="0" u="none" strike="noStrike" kern="1200" cap="none" spc="0" normalizeH="0" noProof="0" dirty="0" smtClean="0">
                <a:ln>
                  <a:noFill/>
                </a:ln>
                <a:solidFill>
                  <a:schemeClr val="tx1"/>
                </a:solidFill>
                <a:effectLst/>
                <a:uLnTx/>
                <a:uFillTx/>
              </a:rPr>
              <a:t>they mean in vision and in real world terms</a:t>
            </a:r>
            <a:r>
              <a:rPr kumimoji="0" lang="en-GB" sz="1500" i="0" u="none" strike="noStrike" kern="1200" cap="none" spc="0" normalizeH="0" noProof="0" dirty="0" smtClean="0">
                <a:ln>
                  <a:noFill/>
                </a:ln>
                <a:solidFill>
                  <a:schemeClr val="tx1"/>
                </a:solidFill>
                <a:effectLst/>
                <a:uLnTx/>
                <a:uFillTx/>
              </a:rPr>
              <a:t>.</a:t>
            </a:r>
            <a:endParaRPr kumimoji="0" lang="en-GB" sz="1500" i="0" u="none" strike="noStrike" kern="1200" cap="none" spc="0" normalizeH="0" baseline="0" noProof="0" dirty="0">
              <a:ln>
                <a:noFill/>
              </a:ln>
              <a:solidFill>
                <a:schemeClr val="tx1"/>
              </a:solidFill>
              <a:effectLst/>
              <a:uLnTx/>
              <a:uFillTx/>
            </a:endParaRPr>
          </a:p>
        </p:txBody>
      </p:sp>
      <p:graphicFrame>
        <p:nvGraphicFramePr>
          <p:cNvPr id="5" name="Table 4"/>
          <p:cNvGraphicFramePr>
            <a:graphicFrameLocks noGrp="1"/>
          </p:cNvGraphicFramePr>
          <p:nvPr>
            <p:extLst>
              <p:ext uri="{D42A27DB-BD31-4B8C-83A1-F6EECF244321}">
                <p14:modId xmlns:p14="http://schemas.microsoft.com/office/powerpoint/2010/main" val="3421536194"/>
              </p:ext>
            </p:extLst>
          </p:nvPr>
        </p:nvGraphicFramePr>
        <p:xfrm>
          <a:off x="6084168" y="908720"/>
          <a:ext cx="2833686" cy="5577840"/>
        </p:xfrm>
        <a:graphic>
          <a:graphicData uri="http://schemas.openxmlformats.org/drawingml/2006/table">
            <a:tbl>
              <a:tblPr firstRow="1" bandRow="1">
                <a:tableStyleId>{5C22544A-7EE6-4342-B048-85BDC9FD1C3A}</a:tableStyleId>
              </a:tblPr>
              <a:tblGrid>
                <a:gridCol w="2833686"/>
              </a:tblGrid>
              <a:tr h="370840">
                <a:tc>
                  <a:txBody>
                    <a:bodyPr/>
                    <a:lstStyle/>
                    <a:p>
                      <a:pPr marL="285750" indent="-285750">
                        <a:buFont typeface="Arial" pitchFamily="34" charset="0"/>
                        <a:buChar char="•"/>
                      </a:pPr>
                      <a:r>
                        <a:rPr lang="en-GB" sz="1800" dirty="0" smtClean="0"/>
                        <a:t>Continuous Improvement</a:t>
                      </a:r>
                    </a:p>
                    <a:p>
                      <a:pPr marL="285750" indent="-285750">
                        <a:buFont typeface="Arial" pitchFamily="34" charset="0"/>
                        <a:buChar char="•"/>
                      </a:pPr>
                      <a:r>
                        <a:rPr lang="en-GB" sz="1800" dirty="0" smtClean="0"/>
                        <a:t>Creativity</a:t>
                      </a:r>
                    </a:p>
                    <a:p>
                      <a:pPr marL="285750" indent="-285750">
                        <a:buFont typeface="Arial" pitchFamily="34" charset="0"/>
                        <a:buChar char="•"/>
                      </a:pPr>
                      <a:r>
                        <a:rPr lang="en-GB" sz="1800" dirty="0" smtClean="0"/>
                        <a:t>Customer Satisfaction</a:t>
                      </a:r>
                    </a:p>
                    <a:p>
                      <a:pPr marL="285750" indent="-285750">
                        <a:buFont typeface="Arial" pitchFamily="34" charset="0"/>
                        <a:buChar char="•"/>
                      </a:pPr>
                      <a:r>
                        <a:rPr lang="en-GB" sz="1800" dirty="0" smtClean="0"/>
                        <a:t>Decisiveness</a:t>
                      </a:r>
                    </a:p>
                    <a:p>
                      <a:pPr marL="285750" indent="-285750">
                        <a:buFont typeface="Arial" pitchFamily="34" charset="0"/>
                        <a:buChar char="•"/>
                      </a:pPr>
                      <a:r>
                        <a:rPr lang="en-GB" sz="1800" dirty="0" smtClean="0"/>
                        <a:t>Develop Staff potential</a:t>
                      </a:r>
                    </a:p>
                    <a:p>
                      <a:pPr marL="285750" indent="-285750">
                        <a:buFont typeface="Arial" pitchFamily="34" charset="0"/>
                        <a:buChar char="•"/>
                      </a:pPr>
                      <a:r>
                        <a:rPr lang="en-GB" sz="1800" dirty="0" smtClean="0"/>
                        <a:t>Business Activity Harmony</a:t>
                      </a:r>
                    </a:p>
                    <a:p>
                      <a:pPr marL="285750" indent="-285750">
                        <a:buFont typeface="Arial" pitchFamily="34" charset="0"/>
                        <a:buChar char="•"/>
                      </a:pPr>
                      <a:r>
                        <a:rPr lang="en-GB" sz="1800" dirty="0" smtClean="0"/>
                        <a:t>Innovation</a:t>
                      </a:r>
                    </a:p>
                    <a:p>
                      <a:pPr marL="285750" indent="-285750">
                        <a:buFont typeface="Arial" pitchFamily="34" charset="0"/>
                        <a:buChar char="•"/>
                      </a:pPr>
                      <a:r>
                        <a:rPr lang="en-GB" sz="1800" dirty="0" smtClean="0"/>
                        <a:t>Company Integrity</a:t>
                      </a:r>
                    </a:p>
                    <a:p>
                      <a:pPr marL="285750" indent="-285750">
                        <a:buFont typeface="Arial" pitchFamily="34" charset="0"/>
                        <a:buChar char="•"/>
                      </a:pPr>
                      <a:r>
                        <a:rPr lang="en-GB" sz="1800" dirty="0" smtClean="0"/>
                        <a:t>Staff Loyalty </a:t>
                      </a:r>
                    </a:p>
                    <a:p>
                      <a:pPr marL="285750" indent="-285750">
                        <a:buFont typeface="Arial" pitchFamily="34" charset="0"/>
                        <a:buChar char="•"/>
                      </a:pPr>
                      <a:r>
                        <a:rPr lang="en-GB" sz="1800" dirty="0" smtClean="0"/>
                        <a:t>Customer Openness</a:t>
                      </a:r>
                    </a:p>
                    <a:p>
                      <a:pPr marL="285750" indent="-285750">
                        <a:buFont typeface="Arial" pitchFamily="34" charset="0"/>
                        <a:buChar char="•"/>
                      </a:pPr>
                      <a:r>
                        <a:rPr lang="en-GB" sz="1800" dirty="0" smtClean="0"/>
                        <a:t>Resourcefulness</a:t>
                      </a:r>
                    </a:p>
                    <a:p>
                      <a:pPr marL="285750" indent="-285750">
                        <a:buFont typeface="Arial" pitchFamily="34" charset="0"/>
                        <a:buChar char="•"/>
                      </a:pPr>
                      <a:r>
                        <a:rPr lang="en-GB" sz="1800" dirty="0" smtClean="0"/>
                        <a:t>Respect for the Individual</a:t>
                      </a:r>
                    </a:p>
                    <a:p>
                      <a:pPr marL="285750" indent="-285750">
                        <a:buFont typeface="Arial" pitchFamily="34" charset="0"/>
                        <a:buChar char="•"/>
                      </a:pPr>
                      <a:r>
                        <a:rPr lang="en-GB" sz="1800" dirty="0" smtClean="0"/>
                        <a:t>Service to Society</a:t>
                      </a:r>
                    </a:p>
                    <a:p>
                      <a:pPr marL="285750" indent="-285750">
                        <a:buFont typeface="Arial" pitchFamily="34" charset="0"/>
                        <a:buChar char="•"/>
                      </a:pPr>
                      <a:r>
                        <a:rPr lang="en-GB" sz="1800" dirty="0" smtClean="0"/>
                        <a:t>Trust </a:t>
                      </a:r>
                    </a:p>
                    <a:p>
                      <a:pPr marL="285750" indent="-285750">
                        <a:buFont typeface="Arial" pitchFamily="34" charset="0"/>
                        <a:buChar char="•"/>
                      </a:pPr>
                      <a:r>
                        <a:rPr lang="en-GB" sz="1800" dirty="0" smtClean="0"/>
                        <a:t>(A Will to ) Succeed</a:t>
                      </a:r>
                    </a:p>
                  </a:txBody>
                  <a:tcPr/>
                </a:tc>
              </a:tr>
            </a:tbl>
          </a:graphicData>
        </a:graphic>
      </p:graphicFrame>
      <p:sp>
        <p:nvSpPr>
          <p:cNvPr id="6" name="Title 2"/>
          <p:cNvSpPr txBox="1">
            <a:spLocks/>
          </p:cNvSpPr>
          <p:nvPr/>
        </p:nvSpPr>
        <p:spPr>
          <a:xfrm>
            <a:off x="107504" y="116632"/>
            <a:ext cx="8856984" cy="504056"/>
          </a:xfrm>
          <a:prstGeom prst="rect">
            <a:avLst/>
          </a:prstGeom>
        </p:spPr>
        <p:txBody>
          <a:bodyPr vert="horz" rtlCol="0" anchor="ctr">
            <a:noAutofit/>
            <a:scene3d>
              <a:camera prst="orthographicFront"/>
              <a:lightRig rig="soft" dir="t"/>
            </a:scene3d>
            <a:sp3d prstMaterial="softEdge">
              <a:bevelT w="25400" h="25400"/>
            </a:sp3d>
          </a:bodyPr>
          <a:lstStyle>
            <a:lvl1pPr algn="l" rtl="0" eaLnBrk="1" latinLnBrk="0" hangingPunct="1">
              <a:spcBef>
                <a:spcPct val="0"/>
              </a:spcBef>
              <a:buNone/>
              <a:defRPr kumimoji="0" sz="4000" b="1" kern="1200">
                <a:solidFill>
                  <a:schemeClr val="tx2"/>
                </a:solidFill>
                <a:effectLst>
                  <a:outerShdw blurRad="31750" dist="25400" dir="5400000" algn="tl" rotWithShape="0">
                    <a:srgbClr val="000000">
                      <a:alpha val="25000"/>
                    </a:srgbClr>
                  </a:outerShdw>
                </a:effectLst>
                <a:latin typeface="+mj-lt"/>
                <a:ea typeface="+mj-ea"/>
                <a:cs typeface="+mj-cs"/>
              </a:defRPr>
            </a:lvl1pPr>
            <a:extLst/>
          </a:lstStyle>
          <a:p>
            <a:r>
              <a:rPr lang="en-GB" sz="2300" dirty="0" smtClean="0"/>
              <a:t>LO2 – Strategic Planning In Businesses – Mission Statement</a:t>
            </a:r>
            <a:endParaRPr lang="en-GB" sz="2300" dirty="0"/>
          </a:p>
        </p:txBody>
      </p:sp>
    </p:spTree>
    <p:extLst>
      <p:ext uri="{BB962C8B-B14F-4D97-AF65-F5344CB8AC3E}">
        <p14:creationId xmlns:p14="http://schemas.microsoft.com/office/powerpoint/2010/main" val="708833541"/>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itle 2"/>
          <p:cNvSpPr txBox="1">
            <a:spLocks/>
          </p:cNvSpPr>
          <p:nvPr/>
        </p:nvSpPr>
        <p:spPr>
          <a:xfrm>
            <a:off x="107504" y="116632"/>
            <a:ext cx="8856984" cy="504056"/>
          </a:xfrm>
          <a:prstGeom prst="rect">
            <a:avLst/>
          </a:prstGeom>
        </p:spPr>
        <p:txBody>
          <a:bodyPr vert="horz" rtlCol="0" anchor="ctr">
            <a:noAutofit/>
            <a:scene3d>
              <a:camera prst="orthographicFront"/>
              <a:lightRig rig="soft" dir="t"/>
            </a:scene3d>
            <a:sp3d prstMaterial="softEdge">
              <a:bevelT w="25400" h="25400"/>
            </a:sp3d>
          </a:bodyPr>
          <a:lstStyle>
            <a:lvl1pPr algn="l" rtl="0" eaLnBrk="1" latinLnBrk="0" hangingPunct="1">
              <a:spcBef>
                <a:spcPct val="0"/>
              </a:spcBef>
              <a:buNone/>
              <a:defRPr kumimoji="0" sz="4000" b="1" kern="1200">
                <a:solidFill>
                  <a:schemeClr val="tx2"/>
                </a:solidFill>
                <a:effectLst>
                  <a:outerShdw blurRad="31750" dist="25400" dir="5400000" algn="tl" rotWithShape="0">
                    <a:srgbClr val="000000">
                      <a:alpha val="25000"/>
                    </a:srgbClr>
                  </a:outerShdw>
                </a:effectLst>
                <a:latin typeface="+mj-lt"/>
                <a:ea typeface="+mj-ea"/>
                <a:cs typeface="+mj-cs"/>
              </a:defRPr>
            </a:lvl1pPr>
            <a:extLst/>
          </a:lstStyle>
          <a:p>
            <a:r>
              <a:rPr lang="en-GB" sz="2300" dirty="0" smtClean="0"/>
              <a:t>LO2 – Strategic Planning In Businesses – Business Aims</a:t>
            </a:r>
            <a:endParaRPr lang="en-GB" sz="2300" dirty="0"/>
          </a:p>
        </p:txBody>
      </p:sp>
      <p:sp>
        <p:nvSpPr>
          <p:cNvPr id="16" name="Content Placeholder 2"/>
          <p:cNvSpPr txBox="1">
            <a:spLocks/>
          </p:cNvSpPr>
          <p:nvPr/>
        </p:nvSpPr>
        <p:spPr>
          <a:xfrm>
            <a:off x="125440" y="692696"/>
            <a:ext cx="8839047" cy="5616624"/>
          </a:xfrm>
          <a:prstGeom prst="rect">
            <a:avLst/>
          </a:prstGeom>
        </p:spPr>
        <p:txBody>
          <a:bodyPr vert="horz">
            <a:noAutofit/>
          </a:bodyPr>
          <a:lst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a:lstStyle>
          <a:p>
            <a:pPr marL="171450" indent="-171450">
              <a:spcBef>
                <a:spcPts val="600"/>
              </a:spcBef>
            </a:pPr>
            <a:r>
              <a:rPr lang="en-GB" sz="1600" dirty="0" smtClean="0"/>
              <a:t>All businesses have aims they want to achieve. These are the long-term visions or goals of a business.</a:t>
            </a:r>
          </a:p>
          <a:p>
            <a:pPr marL="171450" indent="-171450">
              <a:spcBef>
                <a:spcPts val="600"/>
              </a:spcBef>
              <a:defRPr/>
            </a:pPr>
            <a:r>
              <a:rPr lang="en-GB" sz="1600" dirty="0">
                <a:cs typeface="Calibri" pitchFamily="34" charset="0"/>
              </a:rPr>
              <a:t>Aims do not always have to revolve around business but can be social like the Body Shop, ‘</a:t>
            </a:r>
            <a:r>
              <a:rPr lang="en-US" sz="1600" dirty="0">
                <a:cs typeface="Calibri" pitchFamily="34" charset="0"/>
              </a:rPr>
              <a:t>The Body Shop aims to dedicate our business to the pursuit of social and environmental change</a:t>
            </a:r>
            <a:r>
              <a:rPr lang="en-US" sz="1600" dirty="0" smtClean="0">
                <a:cs typeface="Calibri" pitchFamily="34" charset="0"/>
              </a:rPr>
              <a:t>’.</a:t>
            </a:r>
          </a:p>
          <a:p>
            <a:pPr marL="171450" indent="-171450">
              <a:spcBef>
                <a:spcPts val="600"/>
              </a:spcBef>
              <a:defRPr/>
            </a:pPr>
            <a:r>
              <a:rPr lang="en-GB" sz="1600" dirty="0" smtClean="0">
                <a:cs typeface="Calibri" pitchFamily="34" charset="0"/>
              </a:rPr>
              <a:t>Aims </a:t>
            </a:r>
            <a:r>
              <a:rPr lang="en-GB" sz="1600" dirty="0">
                <a:cs typeface="Calibri" pitchFamily="34" charset="0"/>
              </a:rPr>
              <a:t>are not usually exclusive and incorporate different elements of many of these given above</a:t>
            </a:r>
            <a:r>
              <a:rPr lang="en-GB" sz="1600" dirty="0" smtClean="0">
                <a:cs typeface="Calibri" pitchFamily="34" charset="0"/>
              </a:rPr>
              <a:t>.</a:t>
            </a:r>
          </a:p>
          <a:p>
            <a:pPr marL="171450" indent="-171450">
              <a:lnSpc>
                <a:spcPct val="110000"/>
              </a:lnSpc>
              <a:spcBef>
                <a:spcPts val="600"/>
              </a:spcBef>
            </a:pPr>
            <a:r>
              <a:rPr lang="en-GB" sz="1600" dirty="0">
                <a:cs typeface="Calibri" pitchFamily="34" charset="0"/>
              </a:rPr>
              <a:t>Aims can also contain quantitative i.e. measurable, information for example:</a:t>
            </a:r>
          </a:p>
          <a:p>
            <a:pPr marL="444500" lvl="1">
              <a:lnSpc>
                <a:spcPct val="110000"/>
              </a:lnSpc>
              <a:spcBef>
                <a:spcPts val="600"/>
              </a:spcBef>
            </a:pPr>
            <a:r>
              <a:rPr lang="en-US" sz="1600" dirty="0">
                <a:cs typeface="Calibri" pitchFamily="34" charset="0"/>
              </a:rPr>
              <a:t>Reducing the number of complaints by 10%</a:t>
            </a:r>
          </a:p>
          <a:p>
            <a:pPr marL="0" indent="0">
              <a:lnSpc>
                <a:spcPct val="110000"/>
              </a:lnSpc>
              <a:spcBef>
                <a:spcPts val="600"/>
              </a:spcBef>
              <a:buNone/>
            </a:pPr>
            <a:r>
              <a:rPr lang="en-GB" sz="1600" dirty="0">
                <a:cs typeface="Calibri" pitchFamily="34" charset="0"/>
              </a:rPr>
              <a:t>Qualitative aims are much more difficult to measure and could </a:t>
            </a:r>
            <a:r>
              <a:rPr lang="en-GB" sz="1600" dirty="0" smtClean="0">
                <a:cs typeface="Calibri" pitchFamily="34" charset="0"/>
              </a:rPr>
              <a:t>include:</a:t>
            </a:r>
            <a:endParaRPr lang="en-US" sz="1600" dirty="0" smtClean="0">
              <a:cs typeface="Calibri" pitchFamily="34" charset="0"/>
            </a:endParaRPr>
          </a:p>
          <a:p>
            <a:pPr marL="171450" indent="-171450">
              <a:lnSpc>
                <a:spcPct val="110000"/>
              </a:lnSpc>
              <a:spcBef>
                <a:spcPts val="600"/>
              </a:spcBef>
            </a:pPr>
            <a:r>
              <a:rPr lang="en-US" sz="1600" dirty="0" smtClean="0">
                <a:cs typeface="Calibri" pitchFamily="34" charset="0"/>
              </a:rPr>
              <a:t>The </a:t>
            </a:r>
            <a:r>
              <a:rPr lang="en-US" sz="1600" dirty="0">
                <a:cs typeface="Calibri" pitchFamily="34" charset="0"/>
              </a:rPr>
              <a:t>price we pay to workers in a developing country is a fair one</a:t>
            </a:r>
          </a:p>
          <a:p>
            <a:pPr marL="176213" indent="-176213">
              <a:lnSpc>
                <a:spcPct val="110000"/>
              </a:lnSpc>
              <a:spcBef>
                <a:spcPts val="600"/>
              </a:spcBef>
            </a:pPr>
            <a:r>
              <a:rPr lang="en-GB" sz="1600" dirty="0" smtClean="0">
                <a:cs typeface="Calibri" pitchFamily="34" charset="0"/>
              </a:rPr>
              <a:t>Help </a:t>
            </a:r>
            <a:r>
              <a:rPr lang="en-GB" sz="1600" dirty="0">
                <a:cs typeface="Calibri" pitchFamily="34" charset="0"/>
              </a:rPr>
              <a:t>for aims and </a:t>
            </a:r>
            <a:r>
              <a:rPr lang="en-GB" sz="1600" dirty="0" smtClean="0">
                <a:cs typeface="Calibri" pitchFamily="34" charset="0"/>
              </a:rPr>
              <a:t>objectives </a:t>
            </a:r>
            <a:r>
              <a:rPr lang="en-GB" sz="1600" dirty="0" smtClean="0">
                <a:cs typeface="Calibri" pitchFamily="34" charset="0"/>
                <a:hlinkClick r:id="rId3"/>
              </a:rPr>
              <a:t>here </a:t>
            </a:r>
            <a:r>
              <a:rPr lang="en-GB" sz="1600" dirty="0" smtClean="0">
                <a:cs typeface="Calibri" pitchFamily="34" charset="0"/>
              </a:rPr>
              <a:t>and </a:t>
            </a:r>
            <a:r>
              <a:rPr lang="en-GB" sz="1600" dirty="0" smtClean="0">
                <a:cs typeface="Calibri" pitchFamily="34" charset="0"/>
                <a:hlinkClick r:id="rId4"/>
              </a:rPr>
              <a:t>here</a:t>
            </a:r>
            <a:r>
              <a:rPr lang="en-GB" sz="1600" dirty="0" smtClean="0">
                <a:cs typeface="Calibri" pitchFamily="34" charset="0"/>
              </a:rPr>
              <a:t>.</a:t>
            </a:r>
            <a:endParaRPr lang="en-US" sz="1600" dirty="0">
              <a:cs typeface="Calibri" pitchFamily="34" charset="0"/>
            </a:endParaRPr>
          </a:p>
          <a:p>
            <a:pPr marL="0" indent="0">
              <a:spcBef>
                <a:spcPts val="600"/>
              </a:spcBef>
              <a:buNone/>
              <a:defRPr/>
            </a:pPr>
            <a:r>
              <a:rPr lang="en-GB" sz="1600" b="1" dirty="0" smtClean="0">
                <a:cs typeface="Calibri" pitchFamily="34" charset="0"/>
              </a:rPr>
              <a:t>Task 11 - P4.7 </a:t>
            </a:r>
            <a:r>
              <a:rPr lang="en-GB" sz="1600" b="1" dirty="0">
                <a:cs typeface="Calibri" pitchFamily="34" charset="0"/>
              </a:rPr>
              <a:t>– </a:t>
            </a:r>
            <a:r>
              <a:rPr lang="en-GB" sz="1600" dirty="0" smtClean="0">
                <a:cs typeface="Calibri" pitchFamily="34" charset="0"/>
              </a:rPr>
              <a:t>Explain </a:t>
            </a:r>
            <a:r>
              <a:rPr lang="en-GB" sz="1600" dirty="0">
                <a:cs typeface="Calibri" pitchFamily="34" charset="0"/>
              </a:rPr>
              <a:t>what </a:t>
            </a:r>
            <a:r>
              <a:rPr lang="en-GB" sz="1600" b="1" dirty="0">
                <a:cs typeface="Calibri" pitchFamily="34" charset="0"/>
              </a:rPr>
              <a:t>business aims </a:t>
            </a:r>
            <a:r>
              <a:rPr lang="en-GB" sz="1600" dirty="0">
                <a:cs typeface="Calibri" pitchFamily="34" charset="0"/>
              </a:rPr>
              <a:t>are  </a:t>
            </a:r>
            <a:r>
              <a:rPr lang="en-GB" sz="1600" dirty="0" smtClean="0">
                <a:cs typeface="Calibri" pitchFamily="34" charset="0"/>
              </a:rPr>
              <a:t/>
            </a:r>
            <a:br>
              <a:rPr lang="en-GB" sz="1600" dirty="0" smtClean="0">
                <a:cs typeface="Calibri" pitchFamily="34" charset="0"/>
              </a:rPr>
            </a:br>
            <a:r>
              <a:rPr lang="en-GB" sz="1600" dirty="0" smtClean="0">
                <a:cs typeface="Calibri" pitchFamily="34" charset="0"/>
              </a:rPr>
              <a:t>(</a:t>
            </a:r>
            <a:r>
              <a:rPr lang="en-US" sz="1600" b="1" dirty="0"/>
              <a:t>Medium-Term</a:t>
            </a:r>
            <a:r>
              <a:rPr lang="en-US" sz="1600" dirty="0"/>
              <a:t> / </a:t>
            </a:r>
            <a:r>
              <a:rPr lang="en-US" sz="1600" b="1" dirty="0"/>
              <a:t>Long-Term</a:t>
            </a:r>
            <a:r>
              <a:rPr lang="en-US" sz="1600" dirty="0"/>
              <a:t> </a:t>
            </a:r>
            <a:r>
              <a:rPr lang="en-GB" sz="1600" dirty="0"/>
              <a:t>/ </a:t>
            </a:r>
            <a:r>
              <a:rPr lang="en-GB" sz="1600" b="1" dirty="0"/>
              <a:t>Quantitative</a:t>
            </a:r>
            <a:r>
              <a:rPr lang="en-GB" sz="1600" dirty="0"/>
              <a:t> / </a:t>
            </a:r>
            <a:r>
              <a:rPr lang="en-GB" sz="1600" b="1" dirty="0"/>
              <a:t>Qualitative)</a:t>
            </a:r>
            <a:r>
              <a:rPr lang="en-GB" sz="1600" dirty="0"/>
              <a:t> </a:t>
            </a:r>
            <a:endParaRPr lang="en-GB" sz="1600" dirty="0">
              <a:cs typeface="Calibri" pitchFamily="34" charset="0"/>
            </a:endParaRPr>
          </a:p>
          <a:p>
            <a:pPr marL="0" indent="0">
              <a:spcBef>
                <a:spcPts val="600"/>
              </a:spcBef>
              <a:buNone/>
              <a:defRPr/>
            </a:pPr>
            <a:r>
              <a:rPr lang="en-GB" sz="1600" b="1" dirty="0"/>
              <a:t>Task </a:t>
            </a:r>
            <a:r>
              <a:rPr lang="en-GB" sz="1600" b="1" dirty="0" smtClean="0"/>
              <a:t>12 - P4.8 </a:t>
            </a:r>
            <a:r>
              <a:rPr lang="en-GB" sz="1600" b="1" dirty="0"/>
              <a:t>– </a:t>
            </a:r>
            <a:r>
              <a:rPr lang="en-GB" sz="1600" dirty="0" smtClean="0"/>
              <a:t>Research and</a:t>
            </a:r>
            <a:r>
              <a:rPr lang="en-GB" sz="1600" b="1" dirty="0" smtClean="0"/>
              <a:t> </a:t>
            </a:r>
            <a:r>
              <a:rPr lang="en-GB" sz="1600" dirty="0">
                <a:cs typeface="Calibri" pitchFamily="34" charset="0"/>
              </a:rPr>
              <a:t>Describe in detail the </a:t>
            </a:r>
            <a:r>
              <a:rPr lang="en-GB" sz="1600" dirty="0" smtClean="0">
                <a:cs typeface="Calibri" pitchFamily="34" charset="0"/>
              </a:rPr>
              <a:t/>
            </a:r>
            <a:br>
              <a:rPr lang="en-GB" sz="1600" dirty="0" smtClean="0">
                <a:cs typeface="Calibri" pitchFamily="34" charset="0"/>
              </a:rPr>
            </a:br>
            <a:r>
              <a:rPr lang="en-GB" sz="1600" dirty="0" smtClean="0">
                <a:cs typeface="Calibri" pitchFamily="34" charset="0"/>
              </a:rPr>
              <a:t>aims </a:t>
            </a:r>
            <a:r>
              <a:rPr lang="en-GB" sz="1600" dirty="0">
                <a:cs typeface="Calibri" pitchFamily="34" charset="0"/>
              </a:rPr>
              <a:t>for your </a:t>
            </a:r>
            <a:r>
              <a:rPr lang="en-GB" sz="1600" b="1" u="sng" dirty="0">
                <a:cs typeface="Calibri" pitchFamily="34" charset="0"/>
              </a:rPr>
              <a:t>two</a:t>
            </a:r>
            <a:r>
              <a:rPr lang="en-GB" sz="1600" dirty="0">
                <a:cs typeface="Calibri" pitchFamily="34" charset="0"/>
              </a:rPr>
              <a:t> chosen businesses</a:t>
            </a:r>
            <a:endParaRPr lang="en-GB" sz="1600" b="1" dirty="0">
              <a:cs typeface="Calibri" pitchFamily="34" charset="0"/>
            </a:endParaRPr>
          </a:p>
          <a:p>
            <a:pPr marL="0" indent="0">
              <a:spcBef>
                <a:spcPts val="600"/>
              </a:spcBef>
              <a:buNone/>
              <a:defRPr/>
            </a:pPr>
            <a:r>
              <a:rPr lang="en-GB" sz="1600" dirty="0">
                <a:cs typeface="Calibri" pitchFamily="34" charset="0"/>
              </a:rPr>
              <a:t>You must ensure you explain what the </a:t>
            </a:r>
            <a:r>
              <a:rPr lang="en-GB" sz="1600" u="sng" dirty="0">
                <a:cs typeface="Calibri" pitchFamily="34" charset="0"/>
              </a:rPr>
              <a:t>underlying</a:t>
            </a:r>
            <a:r>
              <a:rPr lang="en-GB" sz="1600" dirty="0">
                <a:cs typeface="Calibri" pitchFamily="34" charset="0"/>
              </a:rPr>
              <a:t> </a:t>
            </a:r>
            <a:r>
              <a:rPr lang="en-GB" sz="1600" dirty="0" smtClean="0">
                <a:cs typeface="Calibri" pitchFamily="34" charset="0"/>
              </a:rPr>
              <a:t/>
            </a:r>
            <a:br>
              <a:rPr lang="en-GB" sz="1600" dirty="0" smtClean="0">
                <a:cs typeface="Calibri" pitchFamily="34" charset="0"/>
              </a:rPr>
            </a:br>
            <a:r>
              <a:rPr lang="en-GB" sz="1600" dirty="0" smtClean="0">
                <a:cs typeface="Calibri" pitchFamily="34" charset="0"/>
              </a:rPr>
              <a:t>principle </a:t>
            </a:r>
            <a:r>
              <a:rPr lang="en-GB" sz="1600" dirty="0">
                <a:cs typeface="Calibri" pitchFamily="34" charset="0"/>
              </a:rPr>
              <a:t>of each aim is – justify WHY</a:t>
            </a:r>
            <a:r>
              <a:rPr lang="en-GB" sz="1600" dirty="0" smtClean="0">
                <a:cs typeface="Calibri" pitchFamily="34" charset="0"/>
              </a:rPr>
              <a:t>?</a:t>
            </a:r>
            <a:endParaRPr lang="en-GB" sz="1600" dirty="0" smtClean="0">
              <a:cs typeface="Calibri" pitchFamily="34" charset="0"/>
            </a:endParaRPr>
          </a:p>
        </p:txBody>
      </p:sp>
      <p:graphicFrame>
        <p:nvGraphicFramePr>
          <p:cNvPr id="17" name="Diagram 16"/>
          <p:cNvGraphicFramePr/>
          <p:nvPr>
            <p:extLst>
              <p:ext uri="{D42A27DB-BD31-4B8C-83A1-F6EECF244321}">
                <p14:modId xmlns:p14="http://schemas.microsoft.com/office/powerpoint/2010/main" val="2029504053"/>
              </p:ext>
            </p:extLst>
          </p:nvPr>
        </p:nvGraphicFramePr>
        <p:xfrm>
          <a:off x="6037326" y="3861048"/>
          <a:ext cx="2927161" cy="2504656"/>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Tree>
    <p:extLst>
      <p:ext uri="{BB962C8B-B14F-4D97-AF65-F5344CB8AC3E}">
        <p14:creationId xmlns:p14="http://schemas.microsoft.com/office/powerpoint/2010/main" val="3757454307"/>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Rectangle 3"/>
          <p:cNvSpPr>
            <a:spLocks noGrp="1" noChangeArrowheads="1"/>
          </p:cNvSpPr>
          <p:nvPr>
            <p:ph idx="1"/>
          </p:nvPr>
        </p:nvSpPr>
        <p:spPr>
          <a:xfrm>
            <a:off x="142844" y="620688"/>
            <a:ext cx="8786874" cy="6072206"/>
          </a:xfrm>
        </p:spPr>
        <p:txBody>
          <a:bodyPr>
            <a:noAutofit/>
          </a:bodyPr>
          <a:lstStyle/>
          <a:p>
            <a:pPr eaLnBrk="1" hangingPunct="1">
              <a:spcBef>
                <a:spcPts val="600"/>
              </a:spcBef>
              <a:defRPr/>
            </a:pPr>
            <a:r>
              <a:rPr lang="en-GB" sz="1600" dirty="0" smtClean="0">
                <a:cs typeface="Calibri" pitchFamily="34" charset="0"/>
              </a:rPr>
              <a:t>All </a:t>
            </a:r>
            <a:r>
              <a:rPr lang="en-GB" sz="1600" dirty="0" smtClean="0">
                <a:cs typeface="Calibri" pitchFamily="34" charset="0"/>
              </a:rPr>
              <a:t>business organisations have aims and objectives, these can be extremely diverse – it is not as </a:t>
            </a:r>
            <a:r>
              <a:rPr lang="en-GB" sz="1600" b="1" u="sng" dirty="0" smtClean="0">
                <a:cs typeface="Calibri" pitchFamily="34" charset="0"/>
              </a:rPr>
              <a:t>simple</a:t>
            </a:r>
            <a:r>
              <a:rPr lang="en-GB" sz="1600" dirty="0" smtClean="0">
                <a:cs typeface="Calibri" pitchFamily="34" charset="0"/>
              </a:rPr>
              <a:t> as </a:t>
            </a:r>
            <a:r>
              <a:rPr lang="en-GB" sz="1600" b="1" dirty="0" smtClean="0">
                <a:cs typeface="Calibri" pitchFamily="34" charset="0"/>
              </a:rPr>
              <a:t>making a profit</a:t>
            </a:r>
            <a:r>
              <a:rPr lang="en-GB" sz="1600" dirty="0" smtClean="0">
                <a:cs typeface="Calibri" pitchFamily="34" charset="0"/>
              </a:rPr>
              <a:t>.</a:t>
            </a:r>
            <a:r>
              <a:rPr lang="en-US" sz="1600" b="1" dirty="0" smtClean="0">
                <a:cs typeface="Calibri" pitchFamily="34" charset="0"/>
              </a:rPr>
              <a:t> </a:t>
            </a:r>
            <a:r>
              <a:rPr lang="en-US" sz="1600" dirty="0" smtClean="0">
                <a:cs typeface="Calibri" pitchFamily="34" charset="0"/>
              </a:rPr>
              <a:t>Business aims express the </a:t>
            </a:r>
            <a:r>
              <a:rPr lang="en-US" sz="1600" b="1" dirty="0" smtClean="0">
                <a:cs typeface="Calibri" pitchFamily="34" charset="0"/>
              </a:rPr>
              <a:t>medium-term</a:t>
            </a:r>
            <a:r>
              <a:rPr lang="en-US" sz="1600" dirty="0" smtClean="0">
                <a:cs typeface="Calibri" pitchFamily="34" charset="0"/>
              </a:rPr>
              <a:t> to </a:t>
            </a:r>
            <a:r>
              <a:rPr lang="en-US" sz="1600" b="1" dirty="0" smtClean="0">
                <a:cs typeface="Calibri" pitchFamily="34" charset="0"/>
              </a:rPr>
              <a:t>long-term</a:t>
            </a:r>
            <a:r>
              <a:rPr lang="en-US" sz="1600" dirty="0" smtClean="0">
                <a:cs typeface="Calibri" pitchFamily="34" charset="0"/>
              </a:rPr>
              <a:t> intentions of the organisation to develop in a certain way. They create a common mission or target, which everyone in the organisation can work towards achieving.</a:t>
            </a:r>
          </a:p>
          <a:p>
            <a:pPr eaLnBrk="1" hangingPunct="1">
              <a:spcBef>
                <a:spcPts val="600"/>
              </a:spcBef>
              <a:buNone/>
              <a:defRPr/>
            </a:pPr>
            <a:r>
              <a:rPr lang="en-US" sz="1600" dirty="0" smtClean="0">
                <a:cs typeface="Calibri" pitchFamily="34" charset="0"/>
              </a:rPr>
              <a:t>	Examples – 	</a:t>
            </a:r>
            <a:r>
              <a:rPr lang="en-US" sz="1600" dirty="0" smtClean="0">
                <a:cs typeface="Calibri" pitchFamily="34" charset="0"/>
                <a:hlinkClick r:id="rId3" action="ppaction://hlinksldjump"/>
              </a:rPr>
              <a:t>To </a:t>
            </a:r>
            <a:r>
              <a:rPr lang="en-US" sz="1600" b="1" dirty="0" smtClean="0">
                <a:cs typeface="Calibri" pitchFamily="34" charset="0"/>
                <a:hlinkClick r:id="rId3" action="ppaction://hlinksldjump"/>
              </a:rPr>
              <a:t>survive</a:t>
            </a:r>
            <a:endParaRPr lang="en-US" sz="1600" b="1" dirty="0" smtClean="0">
              <a:cs typeface="Calibri" pitchFamily="34" charset="0"/>
            </a:endParaRPr>
          </a:p>
          <a:p>
            <a:pPr lvl="2">
              <a:spcBef>
                <a:spcPts val="600"/>
              </a:spcBef>
              <a:buFont typeface="Wingdings" pitchFamily="2" charset="2"/>
              <a:buNone/>
              <a:defRPr/>
            </a:pPr>
            <a:r>
              <a:rPr lang="en-US" sz="1600" dirty="0" smtClean="0">
                <a:cs typeface="Calibri" pitchFamily="34" charset="0"/>
              </a:rPr>
              <a:t>			To achieve </a:t>
            </a:r>
            <a:r>
              <a:rPr lang="en-US" sz="1600" b="1" dirty="0" smtClean="0">
                <a:cs typeface="Calibri" pitchFamily="34" charset="0"/>
                <a:hlinkClick r:id="rId4" action="ppaction://hlinksldjump"/>
              </a:rPr>
              <a:t>profitability</a:t>
            </a:r>
            <a:r>
              <a:rPr lang="en-US" sz="1600" b="1" dirty="0" smtClean="0">
                <a:cs typeface="Calibri" pitchFamily="34" charset="0"/>
              </a:rPr>
              <a:t> </a:t>
            </a:r>
            <a:r>
              <a:rPr lang="en-US" sz="1600" dirty="0" smtClean="0">
                <a:cs typeface="Calibri" pitchFamily="34" charset="0"/>
              </a:rPr>
              <a:t>by ? (</a:t>
            </a:r>
            <a:r>
              <a:rPr lang="en-US" sz="1600" b="1" i="1" dirty="0" smtClean="0">
                <a:cs typeface="Calibri" pitchFamily="34" charset="0"/>
              </a:rPr>
              <a:t>date</a:t>
            </a:r>
            <a:r>
              <a:rPr lang="en-US" sz="1600" i="1" dirty="0" smtClean="0">
                <a:cs typeface="Calibri" pitchFamily="34" charset="0"/>
              </a:rPr>
              <a:t>) / </a:t>
            </a:r>
            <a:r>
              <a:rPr lang="en-GB" sz="1600" dirty="0" smtClean="0">
                <a:cs typeface="Calibri" pitchFamily="34" charset="0"/>
              </a:rPr>
              <a:t>(% or actual figure)</a:t>
            </a:r>
            <a:endParaRPr lang="en-GB" sz="1600" b="1" dirty="0" smtClean="0">
              <a:cs typeface="Calibri" pitchFamily="34" charset="0"/>
            </a:endParaRPr>
          </a:p>
          <a:p>
            <a:pPr lvl="2">
              <a:spcBef>
                <a:spcPts val="600"/>
              </a:spcBef>
              <a:buFont typeface="Wingdings" pitchFamily="2" charset="2"/>
              <a:buNone/>
              <a:defRPr/>
            </a:pPr>
            <a:r>
              <a:rPr lang="en-GB" sz="1600" dirty="0" smtClean="0">
                <a:cs typeface="Calibri" pitchFamily="34" charset="0"/>
              </a:rPr>
              <a:t>			To improve the </a:t>
            </a:r>
            <a:r>
              <a:rPr lang="en-GB" sz="1600" b="1" dirty="0" smtClean="0">
                <a:cs typeface="Calibri" pitchFamily="34" charset="0"/>
              </a:rPr>
              <a:t>quality</a:t>
            </a:r>
            <a:r>
              <a:rPr lang="en-GB" sz="1600" dirty="0" smtClean="0">
                <a:cs typeface="Calibri" pitchFamily="34" charset="0"/>
              </a:rPr>
              <a:t> of our </a:t>
            </a:r>
            <a:r>
              <a:rPr lang="en-GB" sz="1600" b="1" i="1" dirty="0" smtClean="0">
                <a:cs typeface="Calibri" pitchFamily="34" charset="0"/>
                <a:hlinkClick r:id="rId5" action="ppaction://hlinksldjump"/>
              </a:rPr>
              <a:t>products/services</a:t>
            </a:r>
            <a:endParaRPr lang="en-GB" sz="1600" b="1" i="1" dirty="0" smtClean="0">
              <a:cs typeface="Calibri" pitchFamily="34" charset="0"/>
            </a:endParaRPr>
          </a:p>
          <a:p>
            <a:pPr lvl="2">
              <a:spcBef>
                <a:spcPts val="600"/>
              </a:spcBef>
              <a:buFont typeface="Wingdings" pitchFamily="2" charset="2"/>
              <a:buNone/>
              <a:defRPr/>
            </a:pPr>
            <a:r>
              <a:rPr lang="en-GB" sz="1600" dirty="0" smtClean="0">
                <a:cs typeface="Calibri" pitchFamily="34" charset="0"/>
              </a:rPr>
              <a:t>			To achieve </a:t>
            </a:r>
            <a:r>
              <a:rPr lang="en-GB" sz="1600" b="1" dirty="0" smtClean="0">
                <a:cs typeface="Calibri" pitchFamily="34" charset="0"/>
                <a:hlinkClick r:id="rId6" action="ppaction://hlinksldjump"/>
              </a:rPr>
              <a:t>technical excellence</a:t>
            </a:r>
            <a:r>
              <a:rPr lang="en-GB" sz="1600" dirty="0" smtClean="0"/>
              <a:t> </a:t>
            </a:r>
            <a:r>
              <a:rPr lang="en-GB" sz="1600" dirty="0" smtClean="0">
                <a:cs typeface="Calibri" pitchFamily="34" charset="0"/>
              </a:rPr>
              <a:t>by ?</a:t>
            </a:r>
          </a:p>
          <a:p>
            <a:pPr lvl="2">
              <a:spcBef>
                <a:spcPts val="600"/>
              </a:spcBef>
              <a:buFont typeface="Wingdings" pitchFamily="2" charset="2"/>
              <a:buNone/>
              <a:defRPr/>
            </a:pPr>
            <a:r>
              <a:rPr lang="en-GB" sz="1600" dirty="0" smtClean="0">
                <a:cs typeface="Calibri" pitchFamily="34" charset="0"/>
              </a:rPr>
              <a:t>			To be </a:t>
            </a:r>
            <a:r>
              <a:rPr lang="en-GB" sz="1600" b="1" dirty="0" smtClean="0">
                <a:cs typeface="Calibri" pitchFamily="34" charset="0"/>
              </a:rPr>
              <a:t>market leader</a:t>
            </a:r>
            <a:r>
              <a:rPr lang="en-GB" sz="1600" dirty="0" smtClean="0">
                <a:cs typeface="Calibri" pitchFamily="34" charset="0"/>
              </a:rPr>
              <a:t> in ?</a:t>
            </a:r>
          </a:p>
          <a:p>
            <a:pPr lvl="2">
              <a:spcBef>
                <a:spcPts val="600"/>
              </a:spcBef>
              <a:buFont typeface="Wingdings" pitchFamily="2" charset="2"/>
              <a:buNone/>
              <a:defRPr/>
            </a:pPr>
            <a:r>
              <a:rPr lang="en-GB" sz="1600" dirty="0" smtClean="0">
                <a:cs typeface="Calibri" pitchFamily="34" charset="0"/>
              </a:rPr>
              <a:t>			To improve </a:t>
            </a:r>
            <a:r>
              <a:rPr lang="en-GB" sz="1600" b="1" dirty="0" smtClean="0">
                <a:cs typeface="Calibri" pitchFamily="34" charset="0"/>
                <a:hlinkClick r:id="rId7" action="ppaction://hlinksldjump"/>
              </a:rPr>
              <a:t>market share</a:t>
            </a:r>
            <a:r>
              <a:rPr lang="en-GB" sz="1600" b="1" dirty="0" smtClean="0">
                <a:cs typeface="Calibri" pitchFamily="34" charset="0"/>
              </a:rPr>
              <a:t> </a:t>
            </a:r>
            <a:r>
              <a:rPr lang="en-GB" sz="1600" dirty="0" smtClean="0">
                <a:cs typeface="Calibri" pitchFamily="34" charset="0"/>
              </a:rPr>
              <a:t>by ?</a:t>
            </a:r>
          </a:p>
          <a:p>
            <a:pPr lvl="2">
              <a:spcBef>
                <a:spcPts val="600"/>
              </a:spcBef>
              <a:buFont typeface="Wingdings" pitchFamily="2" charset="2"/>
              <a:buNone/>
              <a:defRPr/>
            </a:pPr>
            <a:r>
              <a:rPr lang="en-GB" sz="1600" dirty="0" smtClean="0">
                <a:cs typeface="Calibri" pitchFamily="34" charset="0"/>
              </a:rPr>
              <a:t>			</a:t>
            </a:r>
            <a:r>
              <a:rPr lang="en-GB" sz="1600" b="1" dirty="0" smtClean="0">
                <a:cs typeface="Calibri" pitchFamily="34" charset="0"/>
                <a:hlinkClick r:id="rId8" action="ppaction://hlinksldjump"/>
              </a:rPr>
              <a:t>Growth</a:t>
            </a:r>
            <a:r>
              <a:rPr lang="en-GB" sz="1600" b="1" dirty="0" smtClean="0">
                <a:cs typeface="Calibri" pitchFamily="34" charset="0"/>
              </a:rPr>
              <a:t> </a:t>
            </a:r>
            <a:r>
              <a:rPr lang="en-GB" sz="1600" dirty="0" smtClean="0">
                <a:cs typeface="Calibri" pitchFamily="34" charset="0"/>
              </a:rPr>
              <a:t>?</a:t>
            </a:r>
          </a:p>
          <a:p>
            <a:pPr marL="365125" indent="-365125">
              <a:spcBef>
                <a:spcPts val="600"/>
              </a:spcBef>
              <a:buNone/>
            </a:pPr>
            <a:r>
              <a:rPr lang="en-GB" sz="1600" b="1" u="sng" dirty="0">
                <a:cs typeface="Calibri" pitchFamily="34" charset="0"/>
              </a:rPr>
              <a:t>Public and voluntary sector strategies</a:t>
            </a:r>
          </a:p>
          <a:p>
            <a:pPr marL="0" indent="0">
              <a:spcBef>
                <a:spcPts val="600"/>
              </a:spcBef>
              <a:buNone/>
            </a:pPr>
            <a:r>
              <a:rPr lang="en-GB" sz="1600" dirty="0">
                <a:cs typeface="Calibri" pitchFamily="34" charset="0"/>
              </a:rPr>
              <a:t>The aims of these sectors are very different to that of private and could include:</a:t>
            </a:r>
          </a:p>
          <a:p>
            <a:pPr lvl="1">
              <a:spcBef>
                <a:spcPts val="600"/>
              </a:spcBef>
            </a:pPr>
            <a:r>
              <a:rPr lang="en-GB" sz="1600" dirty="0">
                <a:cs typeface="Calibri" pitchFamily="34" charset="0"/>
              </a:rPr>
              <a:t>Quality of provision</a:t>
            </a:r>
          </a:p>
          <a:p>
            <a:pPr lvl="1">
              <a:spcBef>
                <a:spcPts val="600"/>
              </a:spcBef>
            </a:pPr>
            <a:r>
              <a:rPr lang="en-GB" sz="1600" dirty="0">
                <a:cs typeface="Calibri" pitchFamily="34" charset="0"/>
              </a:rPr>
              <a:t>At cost or below cost delivery through cost savings exercises</a:t>
            </a:r>
          </a:p>
          <a:p>
            <a:pPr lvl="1">
              <a:spcBef>
                <a:spcPts val="600"/>
              </a:spcBef>
            </a:pPr>
            <a:r>
              <a:rPr lang="en-GB" sz="1600" dirty="0">
                <a:cs typeface="Calibri" pitchFamily="34" charset="0"/>
              </a:rPr>
              <a:t>Service level provision</a:t>
            </a:r>
          </a:p>
          <a:p>
            <a:pPr lvl="1">
              <a:spcBef>
                <a:spcPts val="600"/>
              </a:spcBef>
            </a:pPr>
            <a:r>
              <a:rPr lang="en-GB" sz="1600" dirty="0">
                <a:cs typeface="Calibri" pitchFamily="34" charset="0"/>
              </a:rPr>
              <a:t>Number of customers served</a:t>
            </a:r>
          </a:p>
          <a:p>
            <a:pPr lvl="1">
              <a:spcBef>
                <a:spcPts val="600"/>
              </a:spcBef>
            </a:pPr>
            <a:r>
              <a:rPr lang="en-GB" sz="1600" dirty="0">
                <a:cs typeface="Calibri" pitchFamily="34" charset="0"/>
              </a:rPr>
              <a:t>And many other </a:t>
            </a:r>
            <a:r>
              <a:rPr lang="en-GB" sz="1600" dirty="0" smtClean="0">
                <a:cs typeface="Calibri" pitchFamily="34" charset="0"/>
              </a:rPr>
              <a:t>indicators</a:t>
            </a:r>
            <a:endParaRPr lang="en-GB" sz="1600" dirty="0" smtClean="0">
              <a:cs typeface="Calibri" pitchFamily="34" charset="0"/>
            </a:endParaRPr>
          </a:p>
        </p:txBody>
      </p:sp>
      <p:sp>
        <p:nvSpPr>
          <p:cNvPr id="17" name="Title 2"/>
          <p:cNvSpPr txBox="1">
            <a:spLocks/>
          </p:cNvSpPr>
          <p:nvPr/>
        </p:nvSpPr>
        <p:spPr>
          <a:xfrm>
            <a:off x="107504" y="116632"/>
            <a:ext cx="8856984" cy="504056"/>
          </a:xfrm>
          <a:prstGeom prst="rect">
            <a:avLst/>
          </a:prstGeom>
        </p:spPr>
        <p:txBody>
          <a:bodyPr vert="horz" rtlCol="0" anchor="ctr">
            <a:noAutofit/>
            <a:scene3d>
              <a:camera prst="orthographicFront"/>
              <a:lightRig rig="soft" dir="t"/>
            </a:scene3d>
            <a:sp3d prstMaterial="softEdge">
              <a:bevelT w="25400" h="25400"/>
            </a:sp3d>
          </a:bodyPr>
          <a:lstStyle>
            <a:lvl1pPr algn="l" rtl="0" eaLnBrk="1" latinLnBrk="0" hangingPunct="1">
              <a:spcBef>
                <a:spcPct val="0"/>
              </a:spcBef>
              <a:buNone/>
              <a:defRPr kumimoji="0" sz="4000" b="1" kern="1200">
                <a:solidFill>
                  <a:schemeClr val="tx2"/>
                </a:solidFill>
                <a:effectLst>
                  <a:outerShdw blurRad="31750" dist="25400" dir="5400000" algn="tl" rotWithShape="0">
                    <a:srgbClr val="000000">
                      <a:alpha val="25000"/>
                    </a:srgbClr>
                  </a:outerShdw>
                </a:effectLst>
                <a:latin typeface="+mj-lt"/>
                <a:ea typeface="+mj-ea"/>
                <a:cs typeface="+mj-cs"/>
              </a:defRPr>
            </a:lvl1pPr>
            <a:extLst/>
          </a:lstStyle>
          <a:p>
            <a:r>
              <a:rPr lang="en-GB" sz="2300" dirty="0" smtClean="0"/>
              <a:t>LO2 – Strategic Planning In Businesses – Business Aims</a:t>
            </a:r>
            <a:endParaRPr lang="en-GB" sz="2300" dirty="0"/>
          </a:p>
        </p:txBody>
      </p:sp>
    </p:spTree>
    <p:extLst>
      <p:ext uri="{BB962C8B-B14F-4D97-AF65-F5344CB8AC3E}">
        <p14:creationId xmlns:p14="http://schemas.microsoft.com/office/powerpoint/2010/main" val="1824956026"/>
      </p:ext>
    </p:extLst>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85720" y="692696"/>
            <a:ext cx="8643998" cy="4525963"/>
          </a:xfrm>
        </p:spPr>
        <p:txBody>
          <a:bodyPr>
            <a:noAutofit/>
          </a:bodyPr>
          <a:lstStyle/>
          <a:p>
            <a:pPr marL="342900" indent="-342900">
              <a:spcBef>
                <a:spcPts val="0"/>
              </a:spcBef>
              <a:spcAft>
                <a:spcPts val="1200"/>
              </a:spcAft>
            </a:pPr>
            <a:r>
              <a:rPr lang="en-GB" sz="1400" dirty="0" smtClean="0"/>
              <a:t>All business that have more than three staff are organised to make them work more effectively, a chain of command a product based system, the delegation of tasks, pay, ownership, all these have an impact on the way one department or person talks to, takes instruction from or gives instruction to.</a:t>
            </a:r>
          </a:p>
          <a:p>
            <a:pPr marL="0" indent="0">
              <a:spcBef>
                <a:spcPts val="0"/>
              </a:spcBef>
              <a:spcAft>
                <a:spcPts val="1200"/>
              </a:spcAft>
              <a:buNone/>
            </a:pPr>
            <a:r>
              <a:rPr lang="en-GB" sz="1400" b="1" dirty="0" smtClean="0"/>
              <a:t>Task </a:t>
            </a:r>
            <a:r>
              <a:rPr lang="en-GB" sz="1400" b="1" dirty="0" smtClean="0"/>
              <a:t>1 </a:t>
            </a:r>
            <a:r>
              <a:rPr lang="en-GB" sz="1400" b="1" dirty="0" smtClean="0"/>
              <a:t>- P3.1</a:t>
            </a:r>
            <a:r>
              <a:rPr lang="en-GB" sz="1400" dirty="0" smtClean="0"/>
              <a:t> </a:t>
            </a:r>
            <a:r>
              <a:rPr lang="en-GB" sz="1400" dirty="0" smtClean="0"/>
              <a:t>– Describe the different types of organisational </a:t>
            </a:r>
            <a:r>
              <a:rPr lang="en-GB" sz="1400" dirty="0" smtClean="0"/>
              <a:t>structures.</a:t>
            </a:r>
          </a:p>
          <a:p>
            <a:pPr marL="285750" indent="-285750">
              <a:spcBef>
                <a:spcPts val="0"/>
              </a:spcBef>
              <a:spcAft>
                <a:spcPts val="1200"/>
              </a:spcAft>
            </a:pPr>
            <a:r>
              <a:rPr lang="en-GB" sz="1400" dirty="0" smtClean="0"/>
              <a:t>Explain </a:t>
            </a:r>
            <a:r>
              <a:rPr lang="en-GB" sz="1400" dirty="0" smtClean="0"/>
              <a:t>in detail </a:t>
            </a:r>
            <a:r>
              <a:rPr lang="en-GB" sz="1400" dirty="0" smtClean="0"/>
              <a:t>the </a:t>
            </a:r>
            <a:r>
              <a:rPr lang="en-GB" sz="1400" dirty="0" smtClean="0"/>
              <a:t>division of work and lines (span) of </a:t>
            </a:r>
            <a:r>
              <a:rPr lang="en-GB" sz="1400" dirty="0" smtClean="0"/>
              <a:t>control and communication and information flow. </a:t>
            </a:r>
            <a:endParaRPr lang="en-GB" sz="1400" dirty="0" smtClean="0"/>
          </a:p>
          <a:p>
            <a:pPr marL="0" indent="0">
              <a:spcBef>
                <a:spcPts val="0"/>
              </a:spcBef>
              <a:spcAft>
                <a:spcPts val="1200"/>
              </a:spcAft>
              <a:buNone/>
            </a:pPr>
            <a:endParaRPr lang="en-GB" sz="2400" b="1" dirty="0" smtClean="0"/>
          </a:p>
          <a:p>
            <a:pPr marL="0" indent="0">
              <a:spcBef>
                <a:spcPts val="0"/>
              </a:spcBef>
              <a:spcAft>
                <a:spcPts val="1200"/>
              </a:spcAft>
              <a:buNone/>
            </a:pPr>
            <a:r>
              <a:rPr lang="en-GB" sz="1400" b="1" dirty="0" smtClean="0"/>
              <a:t>Task </a:t>
            </a:r>
            <a:r>
              <a:rPr lang="en-GB" sz="1400" b="1" dirty="0" smtClean="0"/>
              <a:t>2 </a:t>
            </a:r>
            <a:r>
              <a:rPr lang="en-GB" sz="1400" b="1" dirty="0" smtClean="0"/>
              <a:t>- </a:t>
            </a:r>
            <a:r>
              <a:rPr lang="en-GB" sz="1400" b="1" dirty="0" smtClean="0"/>
              <a:t>P3.2</a:t>
            </a:r>
            <a:r>
              <a:rPr lang="en-GB" sz="1400" b="1" dirty="0" smtClean="0"/>
              <a:t> </a:t>
            </a:r>
            <a:r>
              <a:rPr lang="en-GB" sz="1400" dirty="0" smtClean="0"/>
              <a:t>– </a:t>
            </a:r>
            <a:r>
              <a:rPr lang="en-GB" sz="1400" dirty="0" smtClean="0"/>
              <a:t>Research and explain the </a:t>
            </a:r>
            <a:r>
              <a:rPr lang="en-GB" sz="1400" b="1" dirty="0" smtClean="0"/>
              <a:t>purpose </a:t>
            </a:r>
            <a:r>
              <a:rPr lang="en-GB" sz="1400" dirty="0" smtClean="0"/>
              <a:t>of the organisational structure in diagrammatical form for your </a:t>
            </a:r>
            <a:r>
              <a:rPr lang="en-GB" sz="1400" b="1" dirty="0" smtClean="0"/>
              <a:t>two </a:t>
            </a:r>
            <a:r>
              <a:rPr lang="en-GB" sz="1400" dirty="0" smtClean="0"/>
              <a:t>chosen businesses</a:t>
            </a:r>
          </a:p>
          <a:p>
            <a:pPr lvl="1">
              <a:spcBef>
                <a:spcPts val="0"/>
              </a:spcBef>
              <a:spcAft>
                <a:spcPts val="1200"/>
              </a:spcAft>
            </a:pPr>
            <a:r>
              <a:rPr lang="en-GB" sz="1400" dirty="0" smtClean="0"/>
              <a:t>Remember to identify the different </a:t>
            </a:r>
            <a:r>
              <a:rPr lang="en-GB" sz="1400" b="1" dirty="0" smtClean="0"/>
              <a:t>functional areas </a:t>
            </a:r>
            <a:r>
              <a:rPr lang="en-GB" sz="1400" dirty="0" smtClean="0"/>
              <a:t>and how they </a:t>
            </a:r>
            <a:r>
              <a:rPr lang="en-GB" sz="1400" b="1" dirty="0" smtClean="0"/>
              <a:t>interact</a:t>
            </a:r>
            <a:r>
              <a:rPr lang="en-GB" sz="1400" dirty="0" smtClean="0"/>
              <a:t> with each </a:t>
            </a:r>
            <a:r>
              <a:rPr lang="en-GB" sz="1400" dirty="0" smtClean="0"/>
              <a:t>other</a:t>
            </a:r>
          </a:p>
          <a:p>
            <a:pPr marL="285750" indent="-285750">
              <a:lnSpc>
                <a:spcPct val="110000"/>
              </a:lnSpc>
              <a:spcBef>
                <a:spcPts val="0"/>
              </a:spcBef>
              <a:spcAft>
                <a:spcPts val="1200"/>
              </a:spcAft>
            </a:pPr>
            <a:r>
              <a:rPr lang="en-US" sz="1400" b="1" dirty="0" smtClean="0"/>
              <a:t>Division of Work </a:t>
            </a:r>
            <a:r>
              <a:rPr lang="en-US" sz="1400" dirty="0" smtClean="0"/>
              <a:t>– An </a:t>
            </a:r>
            <a:r>
              <a:rPr lang="en-GB" sz="1400" dirty="0" smtClean="0"/>
              <a:t>Organisational</a:t>
            </a:r>
            <a:r>
              <a:rPr lang="en-US" sz="1400" dirty="0" smtClean="0"/>
              <a:t> </a:t>
            </a:r>
            <a:r>
              <a:rPr lang="en-US" sz="1400" dirty="0"/>
              <a:t>structure is the way in which an </a:t>
            </a:r>
            <a:r>
              <a:rPr lang="en-GB" sz="1400" dirty="0" smtClean="0"/>
              <a:t>organisation</a:t>
            </a:r>
            <a:r>
              <a:rPr lang="en-US" sz="1400" dirty="0" smtClean="0"/>
              <a:t> </a:t>
            </a:r>
            <a:r>
              <a:rPr lang="en-US" sz="1400" dirty="0"/>
              <a:t>divides its tasks and then coordinates </a:t>
            </a:r>
            <a:r>
              <a:rPr lang="en-US" sz="1400" dirty="0" smtClean="0"/>
              <a:t>them. Work is broken down, into departments, tasks, responsibilities. Marketing will be one area, sales another, admin, warehousing, finance etc</a:t>
            </a:r>
            <a:r>
              <a:rPr lang="en-US" sz="1400" dirty="0"/>
              <a:t>.</a:t>
            </a:r>
            <a:r>
              <a:rPr lang="en-US" sz="1400" dirty="0" smtClean="0"/>
              <a:t> their work will overlap but the nature of the departments and the things they do separates them. This </a:t>
            </a:r>
            <a:r>
              <a:rPr lang="en-US" sz="1400" dirty="0"/>
              <a:t>is illustrated with an </a:t>
            </a:r>
            <a:r>
              <a:rPr lang="en-GB" sz="1400" dirty="0" smtClean="0"/>
              <a:t>organisational</a:t>
            </a:r>
            <a:r>
              <a:rPr lang="en-US" sz="1400" dirty="0" smtClean="0"/>
              <a:t> </a:t>
            </a:r>
            <a:r>
              <a:rPr lang="en-US" sz="1400" dirty="0"/>
              <a:t>chart which illustrates </a:t>
            </a:r>
            <a:r>
              <a:rPr lang="en-US" sz="1400" b="1" dirty="0"/>
              <a:t>functional activities (departments</a:t>
            </a:r>
            <a:r>
              <a:rPr lang="en-US" sz="1400" b="1" dirty="0" smtClean="0"/>
              <a:t>). </a:t>
            </a:r>
          </a:p>
          <a:p>
            <a:pPr marL="285750" indent="-285750">
              <a:lnSpc>
                <a:spcPct val="110000"/>
              </a:lnSpc>
              <a:spcBef>
                <a:spcPts val="0"/>
              </a:spcBef>
              <a:spcAft>
                <a:spcPts val="1200"/>
              </a:spcAft>
            </a:pPr>
            <a:r>
              <a:rPr lang="en-US" sz="1400" dirty="0" smtClean="0"/>
              <a:t>These </a:t>
            </a:r>
            <a:r>
              <a:rPr lang="en-US" sz="1400" dirty="0"/>
              <a:t>can </a:t>
            </a:r>
            <a:r>
              <a:rPr lang="en-US" sz="1400" dirty="0" smtClean="0"/>
              <a:t>also be </a:t>
            </a:r>
            <a:r>
              <a:rPr lang="en-US" sz="1400" dirty="0"/>
              <a:t>geographically divided with Finance, HR,  Production, etc…located within the Head </a:t>
            </a:r>
            <a:r>
              <a:rPr lang="en-US" sz="1400" dirty="0" smtClean="0"/>
              <a:t>Office</a:t>
            </a:r>
            <a:endParaRPr lang="en-GB" sz="1400" dirty="0" smtClean="0"/>
          </a:p>
        </p:txBody>
      </p:sp>
      <p:graphicFrame>
        <p:nvGraphicFramePr>
          <p:cNvPr id="5" name="Table 4"/>
          <p:cNvGraphicFramePr>
            <a:graphicFrameLocks noGrp="1"/>
          </p:cNvGraphicFramePr>
          <p:nvPr>
            <p:extLst>
              <p:ext uri="{D42A27DB-BD31-4B8C-83A1-F6EECF244321}">
                <p14:modId xmlns:p14="http://schemas.microsoft.com/office/powerpoint/2010/main" val="924349500"/>
              </p:ext>
            </p:extLst>
          </p:nvPr>
        </p:nvGraphicFramePr>
        <p:xfrm>
          <a:off x="323527" y="2698120"/>
          <a:ext cx="8496945" cy="370840"/>
        </p:xfrm>
        <a:graphic>
          <a:graphicData uri="http://schemas.openxmlformats.org/drawingml/2006/table">
            <a:tbl>
              <a:tblPr firstRow="1" bandRow="1">
                <a:tableStyleId>{5C22544A-7EE6-4342-B048-85BDC9FD1C3A}</a:tableStyleId>
              </a:tblPr>
              <a:tblGrid>
                <a:gridCol w="2832315"/>
                <a:gridCol w="2832315"/>
                <a:gridCol w="2832315"/>
              </a:tblGrid>
              <a:tr h="370840">
                <a:tc>
                  <a:txBody>
                    <a:bodyPr/>
                    <a:lstStyle/>
                    <a:p>
                      <a:pPr algn="ctr"/>
                      <a:r>
                        <a:rPr lang="en-US" sz="1800" b="1" dirty="0" smtClean="0">
                          <a:solidFill>
                            <a:schemeClr val="tx1"/>
                          </a:solidFill>
                          <a:latin typeface="Calibri" pitchFamily="34" charset="0"/>
                          <a:cs typeface="Calibri" pitchFamily="34" charset="0"/>
                        </a:rPr>
                        <a:t>Hierarchical</a:t>
                      </a:r>
                      <a:endParaRPr lang="en-GB" dirty="0">
                        <a:solidFill>
                          <a:schemeClr val="tx1"/>
                        </a:solidFill>
                        <a:latin typeface="Calibri" pitchFamily="34" charset="0"/>
                        <a:cs typeface="Calibri" pitchFamily="34" charset="0"/>
                      </a:endParaRPr>
                    </a:p>
                  </a:txBody>
                  <a:tcPr/>
                </a:tc>
                <a:tc>
                  <a:txBody>
                    <a:bodyPr/>
                    <a:lstStyle/>
                    <a:p>
                      <a:pPr algn="ctr"/>
                      <a:r>
                        <a:rPr lang="en-GB" dirty="0" smtClean="0">
                          <a:solidFill>
                            <a:schemeClr val="tx1"/>
                          </a:solidFill>
                          <a:latin typeface="Calibri" pitchFamily="34" charset="0"/>
                          <a:cs typeface="Calibri" pitchFamily="34" charset="0"/>
                        </a:rPr>
                        <a:t>Flat</a:t>
                      </a:r>
                      <a:endParaRPr lang="en-GB" dirty="0">
                        <a:solidFill>
                          <a:schemeClr val="tx1"/>
                        </a:solidFill>
                        <a:latin typeface="Calibri" pitchFamily="34" charset="0"/>
                        <a:cs typeface="Calibri" pitchFamily="34" charset="0"/>
                      </a:endParaRPr>
                    </a:p>
                  </a:txBody>
                  <a:tcPr/>
                </a:tc>
                <a:tc>
                  <a:txBody>
                    <a:bodyPr/>
                    <a:lstStyle/>
                    <a:p>
                      <a:pPr algn="ctr"/>
                      <a:r>
                        <a:rPr lang="en-GB" dirty="0" smtClean="0">
                          <a:solidFill>
                            <a:schemeClr val="tx1"/>
                          </a:solidFill>
                          <a:latin typeface="Calibri" pitchFamily="34" charset="0"/>
                          <a:cs typeface="Calibri" pitchFamily="34" charset="0"/>
                        </a:rPr>
                        <a:t>Tall</a:t>
                      </a:r>
                      <a:endParaRPr lang="en-GB" dirty="0">
                        <a:solidFill>
                          <a:schemeClr val="tx1"/>
                        </a:solidFill>
                        <a:latin typeface="Calibri" pitchFamily="34" charset="0"/>
                        <a:cs typeface="Calibri" pitchFamily="34" charset="0"/>
                      </a:endParaRPr>
                    </a:p>
                  </a:txBody>
                  <a:tcPr/>
                </a:tc>
              </a:tr>
            </a:tbl>
          </a:graphicData>
        </a:graphic>
      </p:graphicFrame>
      <p:sp>
        <p:nvSpPr>
          <p:cNvPr id="24" name="Title 2"/>
          <p:cNvSpPr>
            <a:spLocks noGrp="1"/>
          </p:cNvSpPr>
          <p:nvPr>
            <p:ph type="title"/>
          </p:nvPr>
        </p:nvSpPr>
        <p:spPr>
          <a:xfrm>
            <a:off x="230832" y="116632"/>
            <a:ext cx="8733656" cy="504056"/>
          </a:xfrm>
        </p:spPr>
        <p:txBody>
          <a:bodyPr>
            <a:noAutofit/>
          </a:bodyPr>
          <a:lstStyle/>
          <a:p>
            <a:r>
              <a:rPr lang="en-GB" sz="1800" dirty="0"/>
              <a:t>LO2 - </a:t>
            </a:r>
            <a:r>
              <a:rPr lang="en-GB" sz="1800" dirty="0" smtClean="0"/>
              <a:t>How </a:t>
            </a:r>
            <a:r>
              <a:rPr lang="en-GB" sz="1800" dirty="0"/>
              <a:t>businesses are organised to achieve their </a:t>
            </a:r>
            <a:r>
              <a:rPr lang="en-GB" sz="1800" dirty="0" smtClean="0"/>
              <a:t>purposes - Structure</a:t>
            </a:r>
            <a:endParaRPr lang="en-GB" sz="1800" dirty="0"/>
          </a:p>
        </p:txBody>
      </p:sp>
    </p:spTree>
    <p:extLst>
      <p:ext uri="{BB962C8B-B14F-4D97-AF65-F5344CB8AC3E}">
        <p14:creationId xmlns:p14="http://schemas.microsoft.com/office/powerpoint/2010/main" val="527621004"/>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42844" y="665718"/>
            <a:ext cx="8786874" cy="5643602"/>
          </a:xfrm>
        </p:spPr>
        <p:txBody>
          <a:bodyPr>
            <a:noAutofit/>
          </a:bodyPr>
          <a:lstStyle/>
          <a:p>
            <a:pPr marL="0" indent="0">
              <a:buNone/>
            </a:pPr>
            <a:r>
              <a:rPr lang="en-GB" sz="1500" dirty="0" smtClean="0"/>
              <a:t>Aims are set to provide a focus for the organisation. The aims and objectives will always link to the main purpose of the organisation.</a:t>
            </a:r>
          </a:p>
          <a:p>
            <a:r>
              <a:rPr lang="en-GB" sz="1500" dirty="0" smtClean="0"/>
              <a:t>Privately owned businesses aim to make a profit, and most will also want to increase this each year. Some will aim for </a:t>
            </a:r>
            <a:r>
              <a:rPr lang="en-GB" sz="1500" b="1" dirty="0" smtClean="0"/>
              <a:t>profit maximisation, w</a:t>
            </a:r>
            <a:r>
              <a:rPr lang="en-GB" sz="1500" dirty="0" smtClean="0"/>
              <a:t>hich means making as much profit as possible.</a:t>
            </a:r>
          </a:p>
          <a:p>
            <a:r>
              <a:rPr lang="en-GB" sz="1500" dirty="0" smtClean="0"/>
              <a:t>If trading is difficult, for some reason, then making good profits may be unrealistic. In this situation, the business may aim just to </a:t>
            </a:r>
            <a:r>
              <a:rPr lang="en-GB" sz="1500" b="1" dirty="0" smtClean="0"/>
              <a:t>survive, </a:t>
            </a:r>
            <a:r>
              <a:rPr lang="en-GB" sz="1500" dirty="0" smtClean="0"/>
              <a:t>until times improve.</a:t>
            </a:r>
          </a:p>
          <a:p>
            <a:r>
              <a:rPr lang="en-GB" sz="1500" dirty="0" smtClean="0"/>
              <a:t>One method of surviving is to aim to break-even over a certain </a:t>
            </a:r>
            <a:r>
              <a:rPr lang="en-GB" sz="1500" dirty="0" smtClean="0"/>
              <a:t>period, make </a:t>
            </a:r>
            <a:r>
              <a:rPr lang="en-GB" sz="1500" dirty="0" smtClean="0"/>
              <a:t>enough money to cover the total costs involved in producing and selling the goods or services and running the business. There is no profit, but there is no money lost, either.</a:t>
            </a:r>
          </a:p>
          <a:p>
            <a:r>
              <a:rPr lang="en-GB" sz="1500" dirty="0" smtClean="0"/>
              <a:t>The business may aim for </a:t>
            </a:r>
            <a:r>
              <a:rPr lang="en-GB" sz="1500" b="1" dirty="0" smtClean="0"/>
              <a:t>growth</a:t>
            </a:r>
            <a:r>
              <a:rPr lang="en-GB" sz="1500" dirty="0" smtClean="0"/>
              <a:t>, so that it sells more goods or services. This may mean expanding by opening other branches or buying out a competitor.</a:t>
            </a:r>
          </a:p>
          <a:p>
            <a:r>
              <a:rPr lang="en-GB" sz="1500" dirty="0" smtClean="0"/>
              <a:t>Another aim may be </a:t>
            </a:r>
            <a:r>
              <a:rPr lang="en-GB" sz="1500" b="1" dirty="0" smtClean="0"/>
              <a:t>service provision</a:t>
            </a:r>
            <a:r>
              <a:rPr lang="en-GB" sz="1500" dirty="0" smtClean="0"/>
              <a:t>. This may mean offering a new service or improving current services to attract more customers, such as businesses which extend their websites to allow customers to order and pay for goods on line and track deliveries.</a:t>
            </a:r>
          </a:p>
          <a:p>
            <a:r>
              <a:rPr lang="en-GB" sz="1500" dirty="0" smtClean="0"/>
              <a:t>Many businesses have a constant aim of expanding their </a:t>
            </a:r>
            <a:r>
              <a:rPr lang="en-GB" sz="1500" b="1" dirty="0" smtClean="0"/>
              <a:t>market share. </a:t>
            </a:r>
            <a:r>
              <a:rPr lang="en-GB" sz="1500" dirty="0" smtClean="0"/>
              <a:t>This normally means taking business away from their competitors.</a:t>
            </a:r>
          </a:p>
          <a:p>
            <a:r>
              <a:rPr lang="en-GB" sz="1500" dirty="0" smtClean="0"/>
              <a:t>Some business aim to improve or </a:t>
            </a:r>
            <a:r>
              <a:rPr lang="en-GB" sz="1500" b="1" dirty="0" smtClean="0"/>
              <a:t>develop their relationships with other businesses.</a:t>
            </a:r>
            <a:r>
              <a:rPr lang="en-GB" sz="1500" dirty="0" smtClean="0"/>
              <a:t> This may involve joint initiatives to offer goods or services to more people.</a:t>
            </a:r>
          </a:p>
          <a:p>
            <a:pPr marL="0" indent="0">
              <a:buNone/>
            </a:pPr>
            <a:r>
              <a:rPr lang="en-GB" sz="1500" dirty="0" smtClean="0"/>
              <a:t>Although a business may have more than one aim, it is sensible not to have too many. </a:t>
            </a:r>
            <a:r>
              <a:rPr lang="en-GB" sz="1500" dirty="0" smtClean="0"/>
              <a:t>Most focus </a:t>
            </a:r>
            <a:r>
              <a:rPr lang="en-GB" sz="1500" dirty="0" smtClean="0"/>
              <a:t>on two or three which are appropriate to the main business purpose.</a:t>
            </a:r>
            <a:endParaRPr lang="en-GB" sz="1500" dirty="0" smtClean="0">
              <a:latin typeface="Calibri" pitchFamily="34" charset="0"/>
              <a:cs typeface="Calibri" pitchFamily="34" charset="0"/>
            </a:endParaRPr>
          </a:p>
        </p:txBody>
      </p:sp>
      <p:sp>
        <p:nvSpPr>
          <p:cNvPr id="18" name="Title 2"/>
          <p:cNvSpPr txBox="1">
            <a:spLocks/>
          </p:cNvSpPr>
          <p:nvPr/>
        </p:nvSpPr>
        <p:spPr>
          <a:xfrm>
            <a:off x="107504" y="116632"/>
            <a:ext cx="8856984" cy="504056"/>
          </a:xfrm>
          <a:prstGeom prst="rect">
            <a:avLst/>
          </a:prstGeom>
        </p:spPr>
        <p:txBody>
          <a:bodyPr vert="horz" rtlCol="0" anchor="ctr">
            <a:noAutofit/>
            <a:scene3d>
              <a:camera prst="orthographicFront"/>
              <a:lightRig rig="soft" dir="t"/>
            </a:scene3d>
            <a:sp3d prstMaterial="softEdge">
              <a:bevelT w="25400" h="25400"/>
            </a:sp3d>
          </a:bodyPr>
          <a:lstStyle>
            <a:lvl1pPr algn="l" rtl="0" eaLnBrk="1" latinLnBrk="0" hangingPunct="1">
              <a:spcBef>
                <a:spcPct val="0"/>
              </a:spcBef>
              <a:buNone/>
              <a:defRPr kumimoji="0" sz="4000" b="1" kern="1200">
                <a:solidFill>
                  <a:schemeClr val="tx2"/>
                </a:solidFill>
                <a:effectLst>
                  <a:outerShdw blurRad="31750" dist="25400" dir="5400000" algn="tl" rotWithShape="0">
                    <a:srgbClr val="000000">
                      <a:alpha val="25000"/>
                    </a:srgbClr>
                  </a:outerShdw>
                </a:effectLst>
                <a:latin typeface="+mj-lt"/>
                <a:ea typeface="+mj-ea"/>
                <a:cs typeface="+mj-cs"/>
              </a:defRPr>
            </a:lvl1pPr>
            <a:extLst/>
          </a:lstStyle>
          <a:p>
            <a:r>
              <a:rPr lang="en-GB" sz="2300" dirty="0" smtClean="0"/>
              <a:t>LO2 – Strategic Planning In Businesses – Business Aims</a:t>
            </a:r>
            <a:endParaRPr lang="en-GB" sz="2300" dirty="0"/>
          </a:p>
        </p:txBody>
      </p:sp>
    </p:spTree>
    <p:extLst>
      <p:ext uri="{BB962C8B-B14F-4D97-AF65-F5344CB8AC3E}">
        <p14:creationId xmlns:p14="http://schemas.microsoft.com/office/powerpoint/2010/main" val="2598160989"/>
      </p:ext>
    </p:extLst>
  </p:cSld>
  <p:clrMapOvr>
    <a:masterClrMapping/>
  </p:clrMapOvr>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79512" y="692696"/>
            <a:ext cx="8640960" cy="4929222"/>
          </a:xfrm>
        </p:spPr>
        <p:txBody>
          <a:bodyPr>
            <a:normAutofit lnSpcReduction="10000"/>
          </a:bodyPr>
          <a:lstStyle/>
          <a:p>
            <a:pPr marL="0" indent="0">
              <a:buNone/>
            </a:pPr>
            <a:r>
              <a:rPr lang="en-GB" sz="2000" b="1" dirty="0" smtClean="0"/>
              <a:t>Aims and objectives in different sectors </a:t>
            </a:r>
          </a:p>
          <a:p>
            <a:pPr marL="0" indent="0">
              <a:buNone/>
            </a:pPr>
            <a:r>
              <a:rPr lang="en-GB" sz="2000" dirty="0" smtClean="0"/>
              <a:t>Aims and objectives are designed to help an organisation to achieve its key purpose and provide a focus for staff. They vary between organisations in different sectors because these businesses have different purposes.</a:t>
            </a:r>
          </a:p>
          <a:p>
            <a:r>
              <a:rPr lang="en-GB" sz="2000" b="1" dirty="0" smtClean="0"/>
              <a:t>Private sector businesses </a:t>
            </a:r>
            <a:r>
              <a:rPr lang="en-GB" sz="2000" dirty="0" smtClean="0"/>
              <a:t>provide goods and/or services and must make a profit to survive. They can only break-even (or make a loss) for a very short time or the business would have to close.</a:t>
            </a:r>
          </a:p>
          <a:p>
            <a:r>
              <a:rPr lang="en-GB" sz="2000" b="1" dirty="0" smtClean="0"/>
              <a:t>Public sector businesses</a:t>
            </a:r>
            <a:r>
              <a:rPr lang="en-GB" sz="2000" dirty="0" smtClean="0"/>
              <a:t> are owned by the state and provide many essential services free of charge and others at or below cost price.</a:t>
            </a:r>
          </a:p>
          <a:p>
            <a:r>
              <a:rPr lang="en-GB" sz="2000" b="1" dirty="0" smtClean="0"/>
              <a:t>Voluntary sector organisations </a:t>
            </a:r>
            <a:r>
              <a:rPr lang="en-GB" sz="2000" dirty="0" smtClean="0"/>
              <a:t>raise money which is used to support a particular cause. They do not aim to make a profit but to generate a surplus, after the costs of the business have been deducted.</a:t>
            </a:r>
            <a:endParaRPr lang="en-US" sz="1800" dirty="0">
              <a:latin typeface="Calibri" pitchFamily="34" charset="0"/>
              <a:cs typeface="Calibri" pitchFamily="34" charset="0"/>
            </a:endParaRPr>
          </a:p>
        </p:txBody>
      </p:sp>
      <p:sp>
        <p:nvSpPr>
          <p:cNvPr id="17" name="Title 2"/>
          <p:cNvSpPr txBox="1">
            <a:spLocks/>
          </p:cNvSpPr>
          <p:nvPr/>
        </p:nvSpPr>
        <p:spPr>
          <a:xfrm>
            <a:off x="107504" y="116632"/>
            <a:ext cx="8856984" cy="504056"/>
          </a:xfrm>
          <a:prstGeom prst="rect">
            <a:avLst/>
          </a:prstGeom>
        </p:spPr>
        <p:txBody>
          <a:bodyPr vert="horz" rtlCol="0" anchor="ctr">
            <a:noAutofit/>
            <a:scene3d>
              <a:camera prst="orthographicFront"/>
              <a:lightRig rig="soft" dir="t"/>
            </a:scene3d>
            <a:sp3d prstMaterial="softEdge">
              <a:bevelT w="25400" h="25400"/>
            </a:sp3d>
          </a:bodyPr>
          <a:lstStyle>
            <a:lvl1pPr algn="l" rtl="0" eaLnBrk="1" latinLnBrk="0" hangingPunct="1">
              <a:spcBef>
                <a:spcPct val="0"/>
              </a:spcBef>
              <a:buNone/>
              <a:defRPr kumimoji="0" sz="4000" b="1" kern="1200">
                <a:solidFill>
                  <a:schemeClr val="tx2"/>
                </a:solidFill>
                <a:effectLst>
                  <a:outerShdw blurRad="31750" dist="25400" dir="5400000" algn="tl" rotWithShape="0">
                    <a:srgbClr val="000000">
                      <a:alpha val="25000"/>
                    </a:srgbClr>
                  </a:outerShdw>
                </a:effectLst>
                <a:latin typeface="+mj-lt"/>
                <a:ea typeface="+mj-ea"/>
                <a:cs typeface="+mj-cs"/>
              </a:defRPr>
            </a:lvl1pPr>
            <a:extLst/>
          </a:lstStyle>
          <a:p>
            <a:r>
              <a:rPr lang="en-GB" sz="2300" dirty="0" smtClean="0"/>
              <a:t>LO2 – Strategic Planning In Businesses – Business Aims</a:t>
            </a:r>
            <a:endParaRPr lang="en-GB" sz="2300" dirty="0"/>
          </a:p>
        </p:txBody>
      </p:sp>
    </p:spTree>
    <p:extLst>
      <p:ext uri="{BB962C8B-B14F-4D97-AF65-F5344CB8AC3E}">
        <p14:creationId xmlns:p14="http://schemas.microsoft.com/office/powerpoint/2010/main" val="2913007623"/>
      </p:ext>
    </p:extLst>
  </p:cSld>
  <p:clrMapOvr>
    <a:masterClrMapping/>
  </p:clrMapOvr>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4196263570"/>
              </p:ext>
            </p:extLst>
          </p:nvPr>
        </p:nvGraphicFramePr>
        <p:xfrm>
          <a:off x="179512" y="695920"/>
          <a:ext cx="8784976" cy="5674360"/>
        </p:xfrm>
        <a:graphic>
          <a:graphicData uri="http://schemas.openxmlformats.org/drawingml/2006/table">
            <a:tbl>
              <a:tblPr firstRow="1" bandRow="1">
                <a:tableStyleId>{5C22544A-7EE6-4342-B048-85BDC9FD1C3A}</a:tableStyleId>
              </a:tblPr>
              <a:tblGrid>
                <a:gridCol w="1224136"/>
                <a:gridCol w="2592288"/>
                <a:gridCol w="2448272"/>
                <a:gridCol w="2520280"/>
              </a:tblGrid>
              <a:tr h="370840">
                <a:tc>
                  <a:txBody>
                    <a:bodyPr/>
                    <a:lstStyle/>
                    <a:p>
                      <a:endParaRPr lang="en-GB" dirty="0">
                        <a:solidFill>
                          <a:schemeClr val="tx1"/>
                        </a:solidFill>
                        <a:latin typeface="Calibri" pitchFamily="34" charset="0"/>
                        <a:cs typeface="Calibri" pitchFamily="34" charset="0"/>
                      </a:endParaRPr>
                    </a:p>
                  </a:txBody>
                  <a:tcPr/>
                </a:tc>
                <a:tc>
                  <a:txBody>
                    <a:bodyPr/>
                    <a:lstStyle/>
                    <a:p>
                      <a:pPr algn="ctr"/>
                      <a:r>
                        <a:rPr lang="en-GB" dirty="0" smtClean="0">
                          <a:solidFill>
                            <a:schemeClr val="tx1"/>
                          </a:solidFill>
                          <a:latin typeface="Calibri" pitchFamily="34" charset="0"/>
                          <a:cs typeface="Calibri" pitchFamily="34" charset="0"/>
                        </a:rPr>
                        <a:t>Private Sector</a:t>
                      </a:r>
                      <a:endParaRPr lang="en-GB" dirty="0">
                        <a:solidFill>
                          <a:schemeClr val="tx1"/>
                        </a:solidFill>
                        <a:latin typeface="Calibri" pitchFamily="34" charset="0"/>
                        <a:cs typeface="Calibri" pitchFamily="34" charset="0"/>
                      </a:endParaRPr>
                    </a:p>
                  </a:txBody>
                  <a:tcPr/>
                </a:tc>
                <a:tc>
                  <a:txBody>
                    <a:bodyPr/>
                    <a:lstStyle/>
                    <a:p>
                      <a:pPr algn="ctr"/>
                      <a:r>
                        <a:rPr lang="en-GB" dirty="0" smtClean="0">
                          <a:solidFill>
                            <a:schemeClr val="tx1"/>
                          </a:solidFill>
                          <a:latin typeface="Calibri" pitchFamily="34" charset="0"/>
                          <a:cs typeface="Calibri" pitchFamily="34" charset="0"/>
                        </a:rPr>
                        <a:t>Public Sector</a:t>
                      </a:r>
                      <a:endParaRPr lang="en-GB" dirty="0">
                        <a:solidFill>
                          <a:schemeClr val="tx1"/>
                        </a:solidFill>
                        <a:latin typeface="Calibri" pitchFamily="34" charset="0"/>
                        <a:cs typeface="Calibri" pitchFamily="34" charset="0"/>
                      </a:endParaRPr>
                    </a:p>
                  </a:txBody>
                  <a:tcPr/>
                </a:tc>
                <a:tc>
                  <a:txBody>
                    <a:bodyPr/>
                    <a:lstStyle/>
                    <a:p>
                      <a:pPr algn="ctr"/>
                      <a:r>
                        <a:rPr lang="en-GB" dirty="0" smtClean="0">
                          <a:solidFill>
                            <a:schemeClr val="tx1"/>
                          </a:solidFill>
                          <a:latin typeface="Calibri" pitchFamily="34" charset="0"/>
                          <a:cs typeface="Calibri" pitchFamily="34" charset="0"/>
                        </a:rPr>
                        <a:t>Voluntary Sector</a:t>
                      </a:r>
                      <a:endParaRPr lang="en-GB" dirty="0">
                        <a:solidFill>
                          <a:schemeClr val="tx1"/>
                        </a:solidFill>
                        <a:latin typeface="Calibri" pitchFamily="34" charset="0"/>
                        <a:cs typeface="Calibri" pitchFamily="34" charset="0"/>
                      </a:endParaRPr>
                    </a:p>
                  </a:txBody>
                  <a:tcPr/>
                </a:tc>
              </a:tr>
              <a:tr h="370840">
                <a:tc>
                  <a:txBody>
                    <a:bodyPr/>
                    <a:lstStyle/>
                    <a:p>
                      <a:pPr algn="ctr"/>
                      <a:r>
                        <a:rPr kumimoji="0" lang="en-GB" sz="1800" kern="1200" baseline="0" dirty="0" smtClean="0">
                          <a:solidFill>
                            <a:schemeClr val="tx1"/>
                          </a:solidFill>
                          <a:latin typeface="Calibri" pitchFamily="34" charset="0"/>
                          <a:ea typeface="+mn-ea"/>
                          <a:cs typeface="Calibri" pitchFamily="34" charset="0"/>
                        </a:rPr>
                        <a:t>Business examples</a:t>
                      </a:r>
                      <a:endParaRPr lang="en-GB" dirty="0">
                        <a:solidFill>
                          <a:schemeClr val="tx1"/>
                        </a:solidFill>
                        <a:latin typeface="Calibri" pitchFamily="34" charset="0"/>
                        <a:cs typeface="Calibri" pitchFamily="34" charset="0"/>
                      </a:endParaRPr>
                    </a:p>
                  </a:txBody>
                  <a:tcPr anchor="ctr"/>
                </a:tc>
                <a:tc>
                  <a:txBody>
                    <a:bodyPr/>
                    <a:lstStyle/>
                    <a:p>
                      <a:r>
                        <a:rPr kumimoji="0" lang="en-GB" sz="1800" kern="1200" baseline="0" dirty="0" smtClean="0">
                          <a:solidFill>
                            <a:schemeClr val="tx1"/>
                          </a:solidFill>
                          <a:latin typeface="Calibri" pitchFamily="34" charset="0"/>
                          <a:ea typeface="+mn-ea"/>
                          <a:cs typeface="Calibri" pitchFamily="34" charset="0"/>
                        </a:rPr>
                        <a:t>Manufacturers, retailers, banks,</a:t>
                      </a:r>
                    </a:p>
                    <a:p>
                      <a:r>
                        <a:rPr kumimoji="0" lang="en-GB" sz="1800" kern="1200" baseline="0" dirty="0" smtClean="0">
                          <a:solidFill>
                            <a:schemeClr val="tx1"/>
                          </a:solidFill>
                          <a:latin typeface="Calibri" pitchFamily="34" charset="0"/>
                          <a:ea typeface="+mn-ea"/>
                          <a:cs typeface="Calibri" pitchFamily="34" charset="0"/>
                        </a:rPr>
                        <a:t>builders, solicitors</a:t>
                      </a:r>
                      <a:endParaRPr lang="en-GB" sz="1800" dirty="0">
                        <a:solidFill>
                          <a:schemeClr val="tx1"/>
                        </a:solidFill>
                        <a:latin typeface="Calibri" pitchFamily="34" charset="0"/>
                        <a:cs typeface="Calibri" pitchFamily="34" charset="0"/>
                      </a:endParaRPr>
                    </a:p>
                  </a:txBody>
                  <a:tcPr anchor="ctr"/>
                </a:tc>
                <a:tc>
                  <a:txBody>
                    <a:bodyPr/>
                    <a:lstStyle/>
                    <a:p>
                      <a:r>
                        <a:rPr kumimoji="0" lang="en-GB" sz="1800" kern="1200" baseline="0" dirty="0" smtClean="0">
                          <a:solidFill>
                            <a:schemeClr val="tx1"/>
                          </a:solidFill>
                          <a:latin typeface="Calibri" pitchFamily="34" charset="0"/>
                          <a:ea typeface="+mn-ea"/>
                          <a:cs typeface="Calibri" pitchFamily="34" charset="0"/>
                        </a:rPr>
                        <a:t>Government</a:t>
                      </a:r>
                    </a:p>
                    <a:p>
                      <a:r>
                        <a:rPr kumimoji="0" lang="en-GB" sz="1800" kern="1200" baseline="0" dirty="0" smtClean="0">
                          <a:solidFill>
                            <a:schemeClr val="tx1"/>
                          </a:solidFill>
                          <a:latin typeface="Calibri" pitchFamily="34" charset="0"/>
                          <a:ea typeface="+mn-ea"/>
                          <a:cs typeface="Calibri" pitchFamily="34" charset="0"/>
                        </a:rPr>
                        <a:t>departments, local</a:t>
                      </a:r>
                    </a:p>
                    <a:p>
                      <a:r>
                        <a:rPr kumimoji="0" lang="en-GB" sz="1800" kern="1200" baseline="0" dirty="0" smtClean="0">
                          <a:solidFill>
                            <a:schemeClr val="tx1"/>
                          </a:solidFill>
                          <a:latin typeface="Calibri" pitchFamily="34" charset="0"/>
                          <a:ea typeface="+mn-ea"/>
                          <a:cs typeface="Calibri" pitchFamily="34" charset="0"/>
                        </a:rPr>
                        <a:t>councils, NHS hospitals, state schools</a:t>
                      </a:r>
                      <a:endParaRPr lang="en-GB" sz="1800" dirty="0">
                        <a:solidFill>
                          <a:schemeClr val="tx1"/>
                        </a:solidFill>
                        <a:latin typeface="Calibri" pitchFamily="34" charset="0"/>
                        <a:cs typeface="Calibri" pitchFamily="34" charset="0"/>
                      </a:endParaRPr>
                    </a:p>
                  </a:txBody>
                  <a:tcPr anchor="ctr"/>
                </a:tc>
                <a:tc>
                  <a:txBody>
                    <a:bodyPr/>
                    <a:lstStyle/>
                    <a:p>
                      <a:r>
                        <a:rPr kumimoji="0" lang="en-GB" sz="1800" kern="1200" baseline="0" dirty="0" smtClean="0">
                          <a:solidFill>
                            <a:schemeClr val="tx1"/>
                          </a:solidFill>
                          <a:latin typeface="Calibri" pitchFamily="34" charset="0"/>
                          <a:ea typeface="+mn-ea"/>
                          <a:cs typeface="Calibri" pitchFamily="34" charset="0"/>
                        </a:rPr>
                        <a:t>Community groups and charities such as Oxfam and Cancer Research UK</a:t>
                      </a:r>
                      <a:endParaRPr lang="en-GB" sz="1800" dirty="0">
                        <a:solidFill>
                          <a:schemeClr val="tx1"/>
                        </a:solidFill>
                        <a:latin typeface="Calibri" pitchFamily="34" charset="0"/>
                        <a:cs typeface="Calibri" pitchFamily="34" charset="0"/>
                      </a:endParaRPr>
                    </a:p>
                  </a:txBody>
                  <a:tcPr anchor="ctr"/>
                </a:tc>
              </a:tr>
              <a:tr h="370840">
                <a:tc>
                  <a:txBody>
                    <a:bodyPr/>
                    <a:lstStyle/>
                    <a:p>
                      <a:pPr algn="ctr"/>
                      <a:r>
                        <a:rPr lang="en-GB" dirty="0" smtClean="0">
                          <a:solidFill>
                            <a:schemeClr val="tx1"/>
                          </a:solidFill>
                          <a:latin typeface="Calibri" pitchFamily="34" charset="0"/>
                          <a:cs typeface="Calibri" pitchFamily="34" charset="0"/>
                        </a:rPr>
                        <a:t>Purpose</a:t>
                      </a:r>
                      <a:endParaRPr lang="en-GB" dirty="0">
                        <a:solidFill>
                          <a:schemeClr val="tx1"/>
                        </a:solidFill>
                        <a:latin typeface="Calibri" pitchFamily="34" charset="0"/>
                        <a:cs typeface="Calibri" pitchFamily="34" charset="0"/>
                      </a:endParaRPr>
                    </a:p>
                  </a:txBody>
                  <a:tcPr anchor="ctr"/>
                </a:tc>
                <a:tc>
                  <a:txBody>
                    <a:bodyPr/>
                    <a:lstStyle/>
                    <a:p>
                      <a:pPr marL="342900" indent="-342900">
                        <a:buFont typeface="Arial" pitchFamily="34" charset="0"/>
                        <a:buChar char="•"/>
                      </a:pPr>
                      <a:r>
                        <a:rPr kumimoji="0" lang="en-GB" sz="1800" kern="1200" baseline="0" dirty="0" smtClean="0">
                          <a:solidFill>
                            <a:schemeClr val="tx1"/>
                          </a:solidFill>
                          <a:latin typeface="Calibri" pitchFamily="34" charset="0"/>
                          <a:ea typeface="+mn-ea"/>
                          <a:cs typeface="Calibri" pitchFamily="34" charset="0"/>
                        </a:rPr>
                        <a:t>To provide goods and/or services</a:t>
                      </a:r>
                    </a:p>
                    <a:p>
                      <a:pPr marL="342900" indent="-342900">
                        <a:buFont typeface="Arial" pitchFamily="34" charset="0"/>
                        <a:buChar char="•"/>
                      </a:pPr>
                      <a:r>
                        <a:rPr kumimoji="0" lang="en-GB" sz="1800" kern="1200" baseline="0" dirty="0" smtClean="0">
                          <a:solidFill>
                            <a:schemeClr val="tx1"/>
                          </a:solidFill>
                          <a:latin typeface="Calibri" pitchFamily="34" charset="0"/>
                          <a:ea typeface="+mn-ea"/>
                          <a:cs typeface="Calibri" pitchFamily="34" charset="0"/>
                        </a:rPr>
                        <a:t>To make a profit</a:t>
                      </a:r>
                      <a:endParaRPr lang="en-GB" sz="1800" dirty="0">
                        <a:solidFill>
                          <a:schemeClr val="tx1"/>
                        </a:solidFill>
                        <a:latin typeface="Calibri" pitchFamily="34" charset="0"/>
                        <a:cs typeface="Calibri" pitchFamily="34" charset="0"/>
                      </a:endParaRPr>
                    </a:p>
                  </a:txBody>
                  <a:tcPr anchor="ctr"/>
                </a:tc>
                <a:tc>
                  <a:txBody>
                    <a:bodyPr/>
                    <a:lstStyle/>
                    <a:p>
                      <a:pPr marL="342900" indent="-342900">
                        <a:buFont typeface="Arial" pitchFamily="34" charset="0"/>
                        <a:buChar char="•"/>
                      </a:pPr>
                      <a:r>
                        <a:rPr kumimoji="0" lang="en-GB" sz="1800" kern="1200" baseline="0" dirty="0" smtClean="0">
                          <a:solidFill>
                            <a:schemeClr val="tx1"/>
                          </a:solidFill>
                          <a:latin typeface="Calibri" pitchFamily="34" charset="0"/>
                          <a:ea typeface="+mn-ea"/>
                          <a:cs typeface="Calibri" pitchFamily="34" charset="0"/>
                        </a:rPr>
                        <a:t>To provide a quality service to the community</a:t>
                      </a:r>
                      <a:endParaRPr lang="en-GB" sz="1800" dirty="0">
                        <a:solidFill>
                          <a:schemeClr val="tx1"/>
                        </a:solidFill>
                        <a:latin typeface="Calibri" pitchFamily="34" charset="0"/>
                        <a:cs typeface="Calibri" pitchFamily="34" charset="0"/>
                      </a:endParaRPr>
                    </a:p>
                  </a:txBody>
                  <a:tcPr anchor="ctr"/>
                </a:tc>
                <a:tc>
                  <a:txBody>
                    <a:bodyPr/>
                    <a:lstStyle/>
                    <a:p>
                      <a:pPr marL="342900" indent="-342900">
                        <a:buFont typeface="Arial" pitchFamily="34" charset="0"/>
                        <a:buChar char="•"/>
                      </a:pPr>
                      <a:r>
                        <a:rPr kumimoji="0" lang="en-GB" sz="1800" kern="1200" baseline="0" dirty="0" smtClean="0">
                          <a:solidFill>
                            <a:schemeClr val="tx1"/>
                          </a:solidFill>
                          <a:latin typeface="Calibri" pitchFamily="34" charset="0"/>
                          <a:ea typeface="+mn-ea"/>
                          <a:cs typeface="Calibri" pitchFamily="34" charset="0"/>
                        </a:rPr>
                        <a:t>To provide a free service for the needy</a:t>
                      </a:r>
                    </a:p>
                    <a:p>
                      <a:pPr marL="342900" indent="-342900">
                        <a:buFont typeface="Arial" pitchFamily="34" charset="0"/>
                        <a:buChar char="•"/>
                      </a:pPr>
                      <a:r>
                        <a:rPr kumimoji="0" lang="en-GB" sz="1800" kern="1200" baseline="0" dirty="0" smtClean="0">
                          <a:solidFill>
                            <a:schemeClr val="tx1"/>
                          </a:solidFill>
                          <a:latin typeface="Calibri" pitchFamily="34" charset="0"/>
                          <a:ea typeface="+mn-ea"/>
                          <a:cs typeface="Calibri" pitchFamily="34" charset="0"/>
                        </a:rPr>
                        <a:t>To promote a  particular cause</a:t>
                      </a:r>
                      <a:endParaRPr lang="en-GB" sz="1800" dirty="0">
                        <a:solidFill>
                          <a:schemeClr val="tx1"/>
                        </a:solidFill>
                        <a:latin typeface="Calibri" pitchFamily="34" charset="0"/>
                        <a:cs typeface="Calibri" pitchFamily="34" charset="0"/>
                      </a:endParaRPr>
                    </a:p>
                  </a:txBody>
                  <a:tcPr anchor="ctr"/>
                </a:tc>
              </a:tr>
              <a:tr h="370840">
                <a:tc>
                  <a:txBody>
                    <a:bodyPr/>
                    <a:lstStyle/>
                    <a:p>
                      <a:pPr algn="ctr"/>
                      <a:r>
                        <a:rPr lang="en-GB" dirty="0" smtClean="0">
                          <a:solidFill>
                            <a:schemeClr val="tx1"/>
                          </a:solidFill>
                          <a:latin typeface="Calibri" pitchFamily="34" charset="0"/>
                          <a:cs typeface="Calibri" pitchFamily="34" charset="0"/>
                        </a:rPr>
                        <a:t>Aims</a:t>
                      </a:r>
                      <a:endParaRPr lang="en-GB" dirty="0">
                        <a:solidFill>
                          <a:schemeClr val="tx1"/>
                        </a:solidFill>
                        <a:latin typeface="Calibri" pitchFamily="34" charset="0"/>
                        <a:cs typeface="Calibri" pitchFamily="34" charset="0"/>
                      </a:endParaRPr>
                    </a:p>
                  </a:txBody>
                  <a:tcPr anchor="ctr"/>
                </a:tc>
                <a:tc>
                  <a:txBody>
                    <a:bodyPr/>
                    <a:lstStyle/>
                    <a:p>
                      <a:pPr marL="342900" indent="-342900">
                        <a:buFont typeface="Arial" pitchFamily="34" charset="0"/>
                        <a:buChar char="•"/>
                      </a:pPr>
                      <a:r>
                        <a:rPr kumimoji="0" lang="en-GB" sz="1800" kern="1200" baseline="0" dirty="0" smtClean="0">
                          <a:solidFill>
                            <a:schemeClr val="tx1"/>
                          </a:solidFill>
                          <a:latin typeface="Calibri" pitchFamily="34" charset="0"/>
                          <a:ea typeface="+mn-ea"/>
                          <a:cs typeface="Calibri" pitchFamily="34" charset="0"/>
                        </a:rPr>
                        <a:t>Maximise profits by increasing sales and keeping costs low</a:t>
                      </a:r>
                    </a:p>
                    <a:p>
                      <a:pPr marL="342900" indent="-342900">
                        <a:buFont typeface="Arial" pitchFamily="34" charset="0"/>
                        <a:buChar char="•"/>
                      </a:pPr>
                      <a:r>
                        <a:rPr kumimoji="0" lang="en-GB" sz="1800" kern="1200" baseline="0" dirty="0" smtClean="0">
                          <a:solidFill>
                            <a:schemeClr val="tx1"/>
                          </a:solidFill>
                          <a:latin typeface="Calibri" pitchFamily="34" charset="0"/>
                          <a:ea typeface="+mn-ea"/>
                          <a:cs typeface="Calibri" pitchFamily="34" charset="0"/>
                        </a:rPr>
                        <a:t>Increase market share</a:t>
                      </a:r>
                    </a:p>
                    <a:p>
                      <a:pPr marL="342900" indent="-342900">
                        <a:buFont typeface="Arial" pitchFamily="34" charset="0"/>
                        <a:buChar char="•"/>
                      </a:pPr>
                      <a:r>
                        <a:rPr kumimoji="0" lang="en-GB" sz="1800" kern="1200" baseline="0" dirty="0" smtClean="0">
                          <a:solidFill>
                            <a:schemeClr val="tx1"/>
                          </a:solidFill>
                          <a:latin typeface="Calibri" pitchFamily="34" charset="0"/>
                          <a:ea typeface="+mn-ea"/>
                          <a:cs typeface="Calibri" pitchFamily="34" charset="0"/>
                        </a:rPr>
                        <a:t>Expand or  develop the business</a:t>
                      </a:r>
                      <a:endParaRPr lang="en-GB" sz="1800" dirty="0">
                        <a:solidFill>
                          <a:schemeClr val="tx1"/>
                        </a:solidFill>
                        <a:latin typeface="Calibri" pitchFamily="34" charset="0"/>
                        <a:cs typeface="Calibri" pitchFamily="34" charset="0"/>
                      </a:endParaRPr>
                    </a:p>
                  </a:txBody>
                  <a:tcPr anchor="ctr"/>
                </a:tc>
                <a:tc>
                  <a:txBody>
                    <a:bodyPr/>
                    <a:lstStyle/>
                    <a:p>
                      <a:pPr marL="342900" indent="-342900">
                        <a:buFont typeface="Arial" pitchFamily="34" charset="0"/>
                        <a:buChar char="•"/>
                      </a:pPr>
                      <a:r>
                        <a:rPr kumimoji="0" lang="en-GB" sz="1800" kern="1200" baseline="0" dirty="0" smtClean="0">
                          <a:solidFill>
                            <a:schemeClr val="tx1"/>
                          </a:solidFill>
                          <a:latin typeface="Calibri" pitchFamily="34" charset="0"/>
                          <a:ea typeface="+mn-ea"/>
                          <a:cs typeface="Calibri" pitchFamily="34" charset="0"/>
                        </a:rPr>
                        <a:t>Improve service provision</a:t>
                      </a:r>
                    </a:p>
                    <a:p>
                      <a:pPr marL="342900" indent="-342900">
                        <a:buFont typeface="Arial" pitchFamily="34" charset="0"/>
                        <a:buChar char="•"/>
                      </a:pPr>
                      <a:r>
                        <a:rPr kumimoji="0" lang="en-GB" sz="1800" kern="1200" baseline="0" dirty="0" smtClean="0">
                          <a:solidFill>
                            <a:schemeClr val="tx1"/>
                          </a:solidFill>
                          <a:latin typeface="Calibri" pitchFamily="34" charset="0"/>
                          <a:ea typeface="+mn-ea"/>
                          <a:cs typeface="Calibri" pitchFamily="34" charset="0"/>
                        </a:rPr>
                        <a:t>Operate within budget (i.e. break-even)</a:t>
                      </a:r>
                      <a:endParaRPr lang="en-GB" sz="1800" dirty="0">
                        <a:solidFill>
                          <a:schemeClr val="tx1"/>
                        </a:solidFill>
                        <a:latin typeface="Calibri" pitchFamily="34" charset="0"/>
                        <a:cs typeface="Calibri" pitchFamily="34" charset="0"/>
                      </a:endParaRPr>
                    </a:p>
                  </a:txBody>
                  <a:tcPr anchor="ctr"/>
                </a:tc>
                <a:tc>
                  <a:txBody>
                    <a:bodyPr/>
                    <a:lstStyle/>
                    <a:p>
                      <a:pPr marL="342900" indent="-342900">
                        <a:buFont typeface="Arial" pitchFamily="34" charset="0"/>
                        <a:buChar char="•"/>
                      </a:pPr>
                      <a:r>
                        <a:rPr kumimoji="0" lang="en-GB" sz="1800" kern="1200" baseline="0" dirty="0" smtClean="0">
                          <a:solidFill>
                            <a:schemeClr val="tx1"/>
                          </a:solidFill>
                          <a:latin typeface="Calibri" pitchFamily="34" charset="0"/>
                          <a:ea typeface="+mn-ea"/>
                          <a:cs typeface="Calibri" pitchFamily="34" charset="0"/>
                        </a:rPr>
                        <a:t>Increase surplus</a:t>
                      </a:r>
                    </a:p>
                    <a:p>
                      <a:pPr marL="342900" indent="-342900">
                        <a:buFont typeface="Arial" pitchFamily="34" charset="0"/>
                        <a:buChar char="•"/>
                      </a:pPr>
                      <a:r>
                        <a:rPr kumimoji="0" lang="en-GB" sz="1800" kern="1200" baseline="0" dirty="0" smtClean="0">
                          <a:solidFill>
                            <a:schemeClr val="tx1"/>
                          </a:solidFill>
                          <a:latin typeface="Calibri" pitchFamily="34" charset="0"/>
                          <a:ea typeface="+mn-ea"/>
                          <a:cs typeface="Calibri" pitchFamily="34" charset="0"/>
                        </a:rPr>
                        <a:t>Increase services offered</a:t>
                      </a:r>
                      <a:endParaRPr lang="en-GB" sz="1800" dirty="0">
                        <a:solidFill>
                          <a:schemeClr val="tx1"/>
                        </a:solidFill>
                        <a:latin typeface="Calibri" pitchFamily="34" charset="0"/>
                        <a:cs typeface="Calibri" pitchFamily="34" charset="0"/>
                      </a:endParaRPr>
                    </a:p>
                  </a:txBody>
                  <a:tcPr anchor="ctr"/>
                </a:tc>
              </a:tr>
              <a:tr h="370840">
                <a:tc>
                  <a:txBody>
                    <a:bodyPr/>
                    <a:lstStyle/>
                    <a:p>
                      <a:pPr algn="ctr"/>
                      <a:r>
                        <a:rPr lang="en-GB" dirty="0" smtClean="0">
                          <a:solidFill>
                            <a:schemeClr val="tx1"/>
                          </a:solidFill>
                          <a:latin typeface="Calibri" pitchFamily="34" charset="0"/>
                          <a:cs typeface="Calibri" pitchFamily="34" charset="0"/>
                        </a:rPr>
                        <a:t>Objectives</a:t>
                      </a:r>
                      <a:endParaRPr lang="en-GB" dirty="0">
                        <a:solidFill>
                          <a:schemeClr val="tx1"/>
                        </a:solidFill>
                        <a:latin typeface="Calibri" pitchFamily="34" charset="0"/>
                        <a:cs typeface="Calibri" pitchFamily="34" charset="0"/>
                      </a:endParaRPr>
                    </a:p>
                  </a:txBody>
                  <a:tcPr anchor="ctr"/>
                </a:tc>
                <a:tc>
                  <a:txBody>
                    <a:bodyPr/>
                    <a:lstStyle/>
                    <a:p>
                      <a:pPr marL="342900" indent="-342900">
                        <a:buFont typeface="Arial" pitchFamily="34" charset="0"/>
                        <a:buChar char="•"/>
                      </a:pPr>
                      <a:r>
                        <a:rPr kumimoji="0" lang="en-GB" sz="1800" kern="1200" baseline="0" dirty="0" smtClean="0">
                          <a:solidFill>
                            <a:schemeClr val="tx1"/>
                          </a:solidFill>
                          <a:latin typeface="Calibri" pitchFamily="34" charset="0"/>
                          <a:ea typeface="+mn-ea"/>
                          <a:cs typeface="Calibri" pitchFamily="34" charset="0"/>
                        </a:rPr>
                        <a:t>Increase sales</a:t>
                      </a:r>
                    </a:p>
                    <a:p>
                      <a:pPr marL="342900" indent="-342900">
                        <a:buFont typeface="Arial" pitchFamily="34" charset="0"/>
                        <a:buChar char="•"/>
                      </a:pPr>
                      <a:r>
                        <a:rPr kumimoji="0" lang="en-GB" sz="1800" kern="1200" baseline="0" dirty="0" smtClean="0">
                          <a:solidFill>
                            <a:schemeClr val="tx1"/>
                          </a:solidFill>
                          <a:latin typeface="Calibri" pitchFamily="34" charset="0"/>
                          <a:ea typeface="+mn-ea"/>
                          <a:cs typeface="Calibri" pitchFamily="34" charset="0"/>
                        </a:rPr>
                        <a:t>Increase number of customers</a:t>
                      </a:r>
                    </a:p>
                    <a:p>
                      <a:pPr marL="342900" indent="-342900">
                        <a:buFont typeface="Arial" pitchFamily="34" charset="0"/>
                        <a:buChar char="•"/>
                      </a:pPr>
                      <a:r>
                        <a:rPr kumimoji="0" lang="en-GB" sz="1800" kern="1200" baseline="0" dirty="0" smtClean="0">
                          <a:solidFill>
                            <a:schemeClr val="tx1"/>
                          </a:solidFill>
                          <a:latin typeface="Calibri" pitchFamily="34" charset="0"/>
                          <a:ea typeface="+mn-ea"/>
                          <a:cs typeface="Calibri" pitchFamily="34" charset="0"/>
                        </a:rPr>
                        <a:t>Reduce costs</a:t>
                      </a:r>
                      <a:endParaRPr lang="en-GB" sz="1800" dirty="0">
                        <a:solidFill>
                          <a:schemeClr val="tx1"/>
                        </a:solidFill>
                        <a:latin typeface="Calibri" pitchFamily="34" charset="0"/>
                        <a:cs typeface="Calibri" pitchFamily="34" charset="0"/>
                      </a:endParaRPr>
                    </a:p>
                  </a:txBody>
                  <a:tcPr anchor="ctr"/>
                </a:tc>
                <a:tc>
                  <a:txBody>
                    <a:bodyPr/>
                    <a:lstStyle/>
                    <a:p>
                      <a:pPr marL="342900" indent="-342900">
                        <a:buFont typeface="Arial" pitchFamily="34" charset="0"/>
                        <a:buChar char="•"/>
                      </a:pPr>
                      <a:r>
                        <a:rPr kumimoji="0" lang="en-GB" sz="1800" kern="1200" baseline="0" dirty="0" smtClean="0">
                          <a:solidFill>
                            <a:schemeClr val="tx1"/>
                          </a:solidFill>
                          <a:latin typeface="Calibri" pitchFamily="34" charset="0"/>
                          <a:ea typeface="+mn-ea"/>
                          <a:cs typeface="Calibri" pitchFamily="34" charset="0"/>
                        </a:rPr>
                        <a:t>Meet customer targets (e.g. patient waiting times)</a:t>
                      </a:r>
                    </a:p>
                    <a:p>
                      <a:pPr marL="342900" indent="-342900">
                        <a:buFont typeface="Arial" pitchFamily="34" charset="0"/>
                        <a:buChar char="•"/>
                      </a:pPr>
                      <a:r>
                        <a:rPr kumimoji="0" lang="en-GB" sz="1800" kern="1200" baseline="0" dirty="0" smtClean="0">
                          <a:solidFill>
                            <a:schemeClr val="tx1"/>
                          </a:solidFill>
                          <a:latin typeface="Calibri" pitchFamily="34" charset="0"/>
                          <a:ea typeface="+mn-ea"/>
                          <a:cs typeface="Calibri" pitchFamily="34" charset="0"/>
                        </a:rPr>
                        <a:t>Keep costs low</a:t>
                      </a:r>
                      <a:endParaRPr lang="en-GB" sz="1800" dirty="0">
                        <a:solidFill>
                          <a:schemeClr val="tx1"/>
                        </a:solidFill>
                        <a:latin typeface="Calibri" pitchFamily="34" charset="0"/>
                        <a:cs typeface="Calibri" pitchFamily="34" charset="0"/>
                      </a:endParaRPr>
                    </a:p>
                  </a:txBody>
                  <a:tcPr anchor="ctr"/>
                </a:tc>
                <a:tc>
                  <a:txBody>
                    <a:bodyPr/>
                    <a:lstStyle/>
                    <a:p>
                      <a:pPr marL="342900" indent="-342900">
                        <a:buFont typeface="Arial" pitchFamily="34" charset="0"/>
                        <a:buChar char="•"/>
                      </a:pPr>
                      <a:r>
                        <a:rPr kumimoji="0" lang="en-GB" sz="1800" kern="1200" baseline="0" dirty="0" smtClean="0">
                          <a:solidFill>
                            <a:schemeClr val="tx1"/>
                          </a:solidFill>
                          <a:latin typeface="Calibri" pitchFamily="34" charset="0"/>
                          <a:ea typeface="+mn-ea"/>
                          <a:cs typeface="Calibri" pitchFamily="34" charset="0"/>
                        </a:rPr>
                        <a:t>Increase revenue from donations</a:t>
                      </a:r>
                    </a:p>
                    <a:p>
                      <a:pPr marL="342900" indent="-342900">
                        <a:buFont typeface="Arial" pitchFamily="34" charset="0"/>
                        <a:buChar char="•"/>
                      </a:pPr>
                      <a:r>
                        <a:rPr kumimoji="0" lang="en-GB" sz="1800" kern="1200" baseline="0" dirty="0" smtClean="0">
                          <a:solidFill>
                            <a:schemeClr val="tx1"/>
                          </a:solidFill>
                          <a:latin typeface="Calibri" pitchFamily="34" charset="0"/>
                          <a:ea typeface="+mn-ea"/>
                          <a:cs typeface="Calibri" pitchFamily="34" charset="0"/>
                        </a:rPr>
                        <a:t>Reduce costs</a:t>
                      </a:r>
                      <a:endParaRPr lang="en-GB" sz="1800" dirty="0">
                        <a:solidFill>
                          <a:schemeClr val="tx1"/>
                        </a:solidFill>
                        <a:latin typeface="Calibri" pitchFamily="34" charset="0"/>
                        <a:cs typeface="Calibri" pitchFamily="34" charset="0"/>
                      </a:endParaRPr>
                    </a:p>
                  </a:txBody>
                  <a:tcPr anchor="ctr"/>
                </a:tc>
              </a:tr>
            </a:tbl>
          </a:graphicData>
        </a:graphic>
      </p:graphicFrame>
      <p:sp>
        <p:nvSpPr>
          <p:cNvPr id="18" name="Title 2"/>
          <p:cNvSpPr txBox="1">
            <a:spLocks/>
          </p:cNvSpPr>
          <p:nvPr/>
        </p:nvSpPr>
        <p:spPr>
          <a:xfrm>
            <a:off x="107504" y="116632"/>
            <a:ext cx="8856984" cy="504056"/>
          </a:xfrm>
          <a:prstGeom prst="rect">
            <a:avLst/>
          </a:prstGeom>
        </p:spPr>
        <p:txBody>
          <a:bodyPr vert="horz" rtlCol="0" anchor="ctr">
            <a:noAutofit/>
            <a:scene3d>
              <a:camera prst="orthographicFront"/>
              <a:lightRig rig="soft" dir="t"/>
            </a:scene3d>
            <a:sp3d prstMaterial="softEdge">
              <a:bevelT w="25400" h="25400"/>
            </a:sp3d>
          </a:bodyPr>
          <a:lstStyle>
            <a:lvl1pPr algn="l" rtl="0" eaLnBrk="1" latinLnBrk="0" hangingPunct="1">
              <a:spcBef>
                <a:spcPct val="0"/>
              </a:spcBef>
              <a:buNone/>
              <a:defRPr kumimoji="0" sz="4000" b="1" kern="1200">
                <a:solidFill>
                  <a:schemeClr val="tx2"/>
                </a:solidFill>
                <a:effectLst>
                  <a:outerShdw blurRad="31750" dist="25400" dir="5400000" algn="tl" rotWithShape="0">
                    <a:srgbClr val="000000">
                      <a:alpha val="25000"/>
                    </a:srgbClr>
                  </a:outerShdw>
                </a:effectLst>
                <a:latin typeface="+mj-lt"/>
                <a:ea typeface="+mj-ea"/>
                <a:cs typeface="+mj-cs"/>
              </a:defRPr>
            </a:lvl1pPr>
            <a:extLst/>
          </a:lstStyle>
          <a:p>
            <a:r>
              <a:rPr lang="en-GB" sz="2300" dirty="0" smtClean="0"/>
              <a:t>LO2 – Strategic Planning In Businesses – Business Aims</a:t>
            </a:r>
            <a:endParaRPr lang="en-GB" sz="2300" dirty="0"/>
          </a:p>
        </p:txBody>
      </p:sp>
    </p:spTree>
    <p:extLst>
      <p:ext uri="{BB962C8B-B14F-4D97-AF65-F5344CB8AC3E}">
        <p14:creationId xmlns:p14="http://schemas.microsoft.com/office/powerpoint/2010/main" val="2653778056"/>
      </p:ext>
    </p:extLst>
  </p:cSld>
  <p:clrMapOvr>
    <a:masterClrMapping/>
  </p:clrMapOvr>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30832" y="661158"/>
            <a:ext cx="8733656" cy="5576154"/>
          </a:xfrm>
        </p:spPr>
        <p:txBody>
          <a:bodyPr>
            <a:normAutofit fontScale="70000" lnSpcReduction="20000"/>
          </a:bodyPr>
          <a:lstStyle/>
          <a:p>
            <a:pPr>
              <a:spcBef>
                <a:spcPts val="0"/>
              </a:spcBef>
              <a:spcAft>
                <a:spcPts val="1200"/>
              </a:spcAft>
            </a:pPr>
            <a:r>
              <a:rPr lang="en-GB" sz="2000" b="1" dirty="0" smtClean="0"/>
              <a:t>To Survive - </a:t>
            </a:r>
            <a:r>
              <a:rPr lang="en-GB" sz="2000" dirty="0" smtClean="0"/>
              <a:t>Goes </a:t>
            </a:r>
            <a:r>
              <a:rPr lang="en-GB" sz="2000" dirty="0" smtClean="0"/>
              <a:t>without saying all companies wish to survive, so this would probably be an unwritten aim of any business aim.</a:t>
            </a:r>
          </a:p>
          <a:p>
            <a:pPr lvl="1">
              <a:spcBef>
                <a:spcPts val="0"/>
              </a:spcBef>
              <a:spcAft>
                <a:spcPts val="1200"/>
              </a:spcAft>
            </a:pPr>
            <a:r>
              <a:rPr lang="en-GB" sz="2000" kern="1200" dirty="0" smtClean="0"/>
              <a:t>To achieve technical excellence</a:t>
            </a:r>
          </a:p>
          <a:p>
            <a:pPr>
              <a:spcBef>
                <a:spcPts val="0"/>
              </a:spcBef>
              <a:spcAft>
                <a:spcPts val="1200"/>
              </a:spcAft>
            </a:pPr>
            <a:r>
              <a:rPr lang="en-GB" sz="2000" kern="1200" dirty="0" smtClean="0"/>
              <a:t>The </a:t>
            </a:r>
            <a:r>
              <a:rPr lang="en-GB" sz="2000" kern="1200" dirty="0" smtClean="0"/>
              <a:t>aim of any business should reflect the business itself.  </a:t>
            </a:r>
          </a:p>
          <a:p>
            <a:pPr lvl="1">
              <a:spcBef>
                <a:spcPts val="0"/>
              </a:spcBef>
              <a:spcAft>
                <a:spcPts val="1200"/>
              </a:spcAft>
            </a:pPr>
            <a:r>
              <a:rPr lang="en-GB" sz="2000" kern="1200" dirty="0" smtClean="0"/>
              <a:t>Achieving technical excellence could be one such aim of a technology-based </a:t>
            </a:r>
            <a:r>
              <a:rPr lang="en-GB" sz="2000" kern="1200" dirty="0" smtClean="0"/>
              <a:t>organisation</a:t>
            </a:r>
          </a:p>
          <a:p>
            <a:pPr>
              <a:lnSpc>
                <a:spcPct val="110000"/>
              </a:lnSpc>
              <a:spcBef>
                <a:spcPts val="0"/>
              </a:spcBef>
              <a:spcAft>
                <a:spcPts val="1200"/>
              </a:spcAft>
            </a:pPr>
            <a:r>
              <a:rPr lang="en-GB" sz="2000" b="1" dirty="0" smtClean="0"/>
              <a:t>To Profit – </a:t>
            </a:r>
            <a:r>
              <a:rPr lang="en-GB" sz="2000" dirty="0" smtClean="0"/>
              <a:t>This is basically what is left after all expenses have been deducted</a:t>
            </a:r>
          </a:p>
          <a:p>
            <a:pPr>
              <a:lnSpc>
                <a:spcPct val="110000"/>
              </a:lnSpc>
              <a:spcBef>
                <a:spcPts val="0"/>
              </a:spcBef>
              <a:spcAft>
                <a:spcPts val="1200"/>
              </a:spcAft>
            </a:pPr>
            <a:r>
              <a:rPr lang="en-GB" sz="2000" dirty="0" smtClean="0"/>
              <a:t>It </a:t>
            </a:r>
            <a:r>
              <a:rPr lang="en-GB" sz="2000" dirty="0"/>
              <a:t>is </a:t>
            </a:r>
            <a:r>
              <a:rPr lang="en-US" sz="2000" dirty="0"/>
              <a:t>the difference between price and all the costs of bringing to market the enterprise in question</a:t>
            </a:r>
          </a:p>
          <a:p>
            <a:pPr lvl="1">
              <a:lnSpc>
                <a:spcPct val="110000"/>
              </a:lnSpc>
              <a:spcBef>
                <a:spcPts val="0"/>
              </a:spcBef>
              <a:spcAft>
                <a:spcPts val="1200"/>
              </a:spcAft>
            </a:pPr>
            <a:r>
              <a:rPr lang="en-US" sz="2000" b="1" dirty="0">
                <a:hlinkClick r:id="rId3" action="ppaction://hlinkfile"/>
              </a:rPr>
              <a:t>Net profit </a:t>
            </a:r>
            <a:r>
              <a:rPr lang="en-US" sz="2000" dirty="0"/>
              <a:t>(before tax)</a:t>
            </a:r>
          </a:p>
          <a:p>
            <a:pPr lvl="1">
              <a:lnSpc>
                <a:spcPct val="110000"/>
              </a:lnSpc>
              <a:spcBef>
                <a:spcPts val="0"/>
              </a:spcBef>
              <a:spcAft>
                <a:spcPts val="1200"/>
              </a:spcAft>
            </a:pPr>
            <a:r>
              <a:rPr lang="en-US" sz="2000" b="1" dirty="0">
                <a:hlinkClick r:id="rId3" action="ppaction://hlinkfile"/>
              </a:rPr>
              <a:t>Gross profit</a:t>
            </a:r>
            <a:r>
              <a:rPr lang="en-US" sz="2000" dirty="0">
                <a:hlinkClick r:id="rId3" action="ppaction://hlinkfile"/>
              </a:rPr>
              <a:t> </a:t>
            </a:r>
            <a:endParaRPr lang="en-US" sz="2000" dirty="0"/>
          </a:p>
          <a:p>
            <a:pPr lvl="1">
              <a:lnSpc>
                <a:spcPct val="110000"/>
              </a:lnSpc>
              <a:spcBef>
                <a:spcPts val="0"/>
              </a:spcBef>
              <a:spcAft>
                <a:spcPts val="1200"/>
              </a:spcAft>
            </a:pPr>
            <a:r>
              <a:rPr lang="en-US" sz="2000" b="1" dirty="0">
                <a:hlinkClick r:id="rId3" action="ppaction://hlinkfile"/>
              </a:rPr>
              <a:t>Net profit after tax</a:t>
            </a:r>
            <a:endParaRPr lang="en-US" sz="2000" dirty="0"/>
          </a:p>
          <a:p>
            <a:pPr lvl="1">
              <a:lnSpc>
                <a:spcPct val="110000"/>
              </a:lnSpc>
              <a:spcBef>
                <a:spcPts val="0"/>
              </a:spcBef>
              <a:spcAft>
                <a:spcPts val="1200"/>
              </a:spcAft>
            </a:pPr>
            <a:r>
              <a:rPr lang="en-US" sz="2000" b="1" dirty="0">
                <a:hlinkClick r:id="rId3" action="ppaction://hlinkfile"/>
              </a:rPr>
              <a:t>Operating profit</a:t>
            </a:r>
            <a:endParaRPr lang="en-US" sz="2000" dirty="0"/>
          </a:p>
          <a:p>
            <a:pPr>
              <a:lnSpc>
                <a:spcPct val="110000"/>
              </a:lnSpc>
              <a:spcBef>
                <a:spcPts val="0"/>
              </a:spcBef>
              <a:spcAft>
                <a:spcPts val="1200"/>
              </a:spcAft>
            </a:pPr>
            <a:r>
              <a:rPr lang="en-US" sz="2000" dirty="0"/>
              <a:t>A key difficulty in measuring profit is in defining costs.</a:t>
            </a:r>
          </a:p>
          <a:p>
            <a:pPr>
              <a:lnSpc>
                <a:spcPct val="110000"/>
              </a:lnSpc>
              <a:spcBef>
                <a:spcPts val="0"/>
              </a:spcBef>
              <a:spcAft>
                <a:spcPts val="1200"/>
              </a:spcAft>
            </a:pPr>
            <a:r>
              <a:rPr lang="en-GB" sz="2000" dirty="0"/>
              <a:t>Business’s have many different components in their aim.  This usually incorporates some form of profitability but usually with additional areas for the business to strive in.</a:t>
            </a:r>
          </a:p>
          <a:p>
            <a:pPr lvl="1">
              <a:lnSpc>
                <a:spcPct val="110000"/>
              </a:lnSpc>
              <a:spcBef>
                <a:spcPts val="0"/>
              </a:spcBef>
              <a:spcAft>
                <a:spcPts val="1200"/>
              </a:spcAft>
            </a:pPr>
            <a:r>
              <a:rPr lang="en-GB" sz="2000" dirty="0"/>
              <a:t>For example to invest profit to ensure customers are delighted</a:t>
            </a:r>
          </a:p>
          <a:p>
            <a:pPr lvl="1">
              <a:spcBef>
                <a:spcPts val="0"/>
              </a:spcBef>
              <a:spcAft>
                <a:spcPts val="1200"/>
              </a:spcAft>
            </a:pPr>
            <a:endParaRPr lang="en-US" sz="2000" kern="1200" dirty="0" smtClean="0"/>
          </a:p>
          <a:p>
            <a:pPr>
              <a:spcBef>
                <a:spcPts val="0"/>
              </a:spcBef>
              <a:spcAft>
                <a:spcPts val="1200"/>
              </a:spcAft>
            </a:pPr>
            <a:endParaRPr lang="en-GB" sz="2000" dirty="0" smtClean="0"/>
          </a:p>
          <a:p>
            <a:pPr lvl="0">
              <a:spcBef>
                <a:spcPts val="0"/>
              </a:spcBef>
              <a:spcAft>
                <a:spcPts val="1200"/>
              </a:spcAft>
            </a:pPr>
            <a:endParaRPr lang="en-US" sz="2000" kern="1200" dirty="0" smtClean="0"/>
          </a:p>
          <a:p>
            <a:pPr>
              <a:spcBef>
                <a:spcPts val="0"/>
              </a:spcBef>
              <a:spcAft>
                <a:spcPts val="1200"/>
              </a:spcAft>
            </a:pPr>
            <a:endParaRPr lang="en-US" sz="2000" dirty="0"/>
          </a:p>
        </p:txBody>
      </p:sp>
      <p:sp>
        <p:nvSpPr>
          <p:cNvPr id="17" name="Title 2"/>
          <p:cNvSpPr txBox="1">
            <a:spLocks/>
          </p:cNvSpPr>
          <p:nvPr/>
        </p:nvSpPr>
        <p:spPr>
          <a:xfrm>
            <a:off x="107504" y="116632"/>
            <a:ext cx="8856984" cy="504056"/>
          </a:xfrm>
          <a:prstGeom prst="rect">
            <a:avLst/>
          </a:prstGeom>
        </p:spPr>
        <p:txBody>
          <a:bodyPr vert="horz" rtlCol="0" anchor="ctr">
            <a:noAutofit/>
            <a:scene3d>
              <a:camera prst="orthographicFront"/>
              <a:lightRig rig="soft" dir="t"/>
            </a:scene3d>
            <a:sp3d prstMaterial="softEdge">
              <a:bevelT w="25400" h="25400"/>
            </a:sp3d>
          </a:bodyPr>
          <a:lstStyle>
            <a:lvl1pPr algn="l" rtl="0" eaLnBrk="1" latinLnBrk="0" hangingPunct="1">
              <a:spcBef>
                <a:spcPct val="0"/>
              </a:spcBef>
              <a:buNone/>
              <a:defRPr kumimoji="0" sz="4000" b="1" kern="1200">
                <a:solidFill>
                  <a:schemeClr val="tx2"/>
                </a:solidFill>
                <a:effectLst>
                  <a:outerShdw blurRad="31750" dist="25400" dir="5400000" algn="tl" rotWithShape="0">
                    <a:srgbClr val="000000">
                      <a:alpha val="25000"/>
                    </a:srgbClr>
                  </a:outerShdw>
                </a:effectLst>
                <a:latin typeface="+mj-lt"/>
                <a:ea typeface="+mj-ea"/>
                <a:cs typeface="+mj-cs"/>
              </a:defRPr>
            </a:lvl1pPr>
            <a:extLst/>
          </a:lstStyle>
          <a:p>
            <a:r>
              <a:rPr lang="en-GB" sz="2300" dirty="0" smtClean="0"/>
              <a:t>LO2 – Strategic Planning In Businesses – Business Aims</a:t>
            </a:r>
            <a:endParaRPr lang="en-GB" sz="2300" dirty="0"/>
          </a:p>
        </p:txBody>
      </p:sp>
    </p:spTree>
    <p:extLst>
      <p:ext uri="{BB962C8B-B14F-4D97-AF65-F5344CB8AC3E}">
        <p14:creationId xmlns:p14="http://schemas.microsoft.com/office/powerpoint/2010/main" val="2059833591"/>
      </p:ext>
    </p:extLst>
  </p:cSld>
  <p:clrMapOvr>
    <a:masterClrMapping/>
  </p:clrMapOvr>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9460" name="Rectangle 4"/>
          <p:cNvSpPr>
            <a:spLocks noGrp="1" noChangeArrowheads="1"/>
          </p:cNvSpPr>
          <p:nvPr>
            <p:ph type="body" sz="half" idx="2"/>
          </p:nvPr>
        </p:nvSpPr>
        <p:spPr>
          <a:xfrm>
            <a:off x="4499992" y="692696"/>
            <a:ext cx="4186808" cy="2995745"/>
          </a:xfrm>
        </p:spPr>
        <p:txBody>
          <a:bodyPr>
            <a:normAutofit fontScale="92500" lnSpcReduction="10000"/>
          </a:bodyPr>
          <a:lstStyle/>
          <a:p>
            <a:pPr>
              <a:spcBef>
                <a:spcPts val="0"/>
              </a:spcBef>
              <a:spcAft>
                <a:spcPts val="1200"/>
              </a:spcAft>
              <a:defRPr/>
            </a:pPr>
            <a:r>
              <a:rPr lang="en-US" sz="1800" b="1" dirty="0"/>
              <a:t>Lower Costs or Improve Service Delivery</a:t>
            </a:r>
            <a:endParaRPr lang="en-US" sz="1800" dirty="0" smtClean="0"/>
          </a:p>
          <a:p>
            <a:pPr eaLnBrk="1" hangingPunct="1">
              <a:spcBef>
                <a:spcPts val="0"/>
              </a:spcBef>
              <a:spcAft>
                <a:spcPts val="1200"/>
              </a:spcAft>
              <a:defRPr/>
            </a:pPr>
            <a:r>
              <a:rPr lang="en-US" sz="1800" dirty="0" smtClean="0"/>
              <a:t>Disintermediation</a:t>
            </a:r>
            <a:endParaRPr lang="en-US" sz="1800" dirty="0" smtClean="0"/>
          </a:p>
          <a:p>
            <a:pPr eaLnBrk="1" hangingPunct="1">
              <a:spcBef>
                <a:spcPts val="0"/>
              </a:spcBef>
              <a:spcAft>
                <a:spcPts val="1200"/>
              </a:spcAft>
              <a:defRPr/>
            </a:pPr>
            <a:r>
              <a:rPr lang="en-US" sz="1800" dirty="0" smtClean="0"/>
              <a:t>Online ? - No requirement for expensive ‘high street’ premises</a:t>
            </a:r>
          </a:p>
          <a:p>
            <a:pPr eaLnBrk="1" hangingPunct="1">
              <a:spcBef>
                <a:spcPts val="0"/>
              </a:spcBef>
              <a:spcAft>
                <a:spcPts val="1200"/>
              </a:spcAft>
              <a:defRPr/>
            </a:pPr>
            <a:r>
              <a:rPr lang="en-US" sz="1800" dirty="0" smtClean="0"/>
              <a:t>Reduced staffing due to the computer systems used</a:t>
            </a:r>
          </a:p>
          <a:p>
            <a:pPr eaLnBrk="1" hangingPunct="1">
              <a:spcBef>
                <a:spcPts val="0"/>
              </a:spcBef>
              <a:spcAft>
                <a:spcPts val="1200"/>
              </a:spcAft>
              <a:defRPr/>
            </a:pPr>
            <a:r>
              <a:rPr lang="en-US" sz="1800" dirty="0" smtClean="0"/>
              <a:t>Cheaper marketing (lower advertising costs on the internet)</a:t>
            </a:r>
            <a:endParaRPr lang="en-GB" sz="1800" dirty="0" smtClean="0"/>
          </a:p>
        </p:txBody>
      </p:sp>
      <p:pic>
        <p:nvPicPr>
          <p:cNvPr id="11269" name="Picture 5" descr="unemployed_comic"/>
          <p:cNvPicPr>
            <a:picLocks noChangeAspect="1" noChangeArrowheads="1"/>
          </p:cNvPicPr>
          <p:nvPr/>
        </p:nvPicPr>
        <p:blipFill>
          <a:blip r:embed="rId3" cstate="print"/>
          <a:srcRect/>
          <a:stretch>
            <a:fillRect/>
          </a:stretch>
        </p:blipFill>
        <p:spPr bwMode="auto">
          <a:xfrm>
            <a:off x="401117" y="696187"/>
            <a:ext cx="4032250" cy="2719387"/>
          </a:xfrm>
          <a:prstGeom prst="rect">
            <a:avLst/>
          </a:prstGeom>
          <a:noFill/>
          <a:ln w="9525">
            <a:noFill/>
            <a:miter lim="800000"/>
            <a:headEnd/>
            <a:tailEnd/>
          </a:ln>
        </p:spPr>
      </p:pic>
      <p:sp>
        <p:nvSpPr>
          <p:cNvPr id="2" name="Rectangle 1"/>
          <p:cNvSpPr/>
          <p:nvPr/>
        </p:nvSpPr>
        <p:spPr>
          <a:xfrm>
            <a:off x="251520" y="3789040"/>
            <a:ext cx="8640960" cy="2185214"/>
          </a:xfrm>
          <a:prstGeom prst="rect">
            <a:avLst/>
          </a:prstGeom>
        </p:spPr>
        <p:txBody>
          <a:bodyPr wrap="square">
            <a:spAutoFit/>
          </a:bodyPr>
          <a:lstStyle/>
          <a:p>
            <a:pPr>
              <a:spcAft>
                <a:spcPts val="1200"/>
              </a:spcAft>
              <a:defRPr/>
            </a:pPr>
            <a:r>
              <a:rPr lang="en-US" b="1" dirty="0"/>
              <a:t>Increase and Enhance the Quality and Variety of Service they </a:t>
            </a:r>
            <a:r>
              <a:rPr lang="en-US" b="1" dirty="0" smtClean="0"/>
              <a:t>Offer - </a:t>
            </a:r>
            <a:r>
              <a:rPr lang="en-GB" dirty="0" smtClean="0"/>
              <a:t>Improving </a:t>
            </a:r>
            <a:r>
              <a:rPr lang="en-GB" dirty="0"/>
              <a:t>the quality of the goods and service the company offer should be the focus of all businesses, but whether or not it is a driving force is another matter.</a:t>
            </a:r>
          </a:p>
          <a:p>
            <a:pPr>
              <a:spcAft>
                <a:spcPts val="1200"/>
              </a:spcAft>
              <a:defRPr/>
            </a:pPr>
            <a:r>
              <a:rPr lang="en-GB" dirty="0"/>
              <a:t>To do so involves investing in research and development – asking what customers want and searching for new suppliers, production and delivery methods.</a:t>
            </a:r>
          </a:p>
        </p:txBody>
      </p:sp>
      <p:sp>
        <p:nvSpPr>
          <p:cNvPr id="19" name="Title 2"/>
          <p:cNvSpPr txBox="1">
            <a:spLocks/>
          </p:cNvSpPr>
          <p:nvPr/>
        </p:nvSpPr>
        <p:spPr>
          <a:xfrm>
            <a:off x="107504" y="116632"/>
            <a:ext cx="8856984" cy="504056"/>
          </a:xfrm>
          <a:prstGeom prst="rect">
            <a:avLst/>
          </a:prstGeom>
        </p:spPr>
        <p:txBody>
          <a:bodyPr vert="horz" rtlCol="0" anchor="ctr">
            <a:noAutofit/>
            <a:scene3d>
              <a:camera prst="orthographicFront"/>
              <a:lightRig rig="soft" dir="t"/>
            </a:scene3d>
            <a:sp3d prstMaterial="softEdge">
              <a:bevelT w="25400" h="25400"/>
            </a:sp3d>
          </a:bodyPr>
          <a:lstStyle>
            <a:lvl1pPr algn="l" rtl="0" eaLnBrk="1" latinLnBrk="0" hangingPunct="1">
              <a:spcBef>
                <a:spcPct val="0"/>
              </a:spcBef>
              <a:buNone/>
              <a:defRPr kumimoji="0" sz="4000" b="1" kern="1200">
                <a:solidFill>
                  <a:schemeClr val="tx2"/>
                </a:solidFill>
                <a:effectLst>
                  <a:outerShdw blurRad="31750" dist="25400" dir="5400000" algn="tl" rotWithShape="0">
                    <a:srgbClr val="000000">
                      <a:alpha val="25000"/>
                    </a:srgbClr>
                  </a:outerShdw>
                </a:effectLst>
                <a:latin typeface="+mj-lt"/>
                <a:ea typeface="+mj-ea"/>
                <a:cs typeface="+mj-cs"/>
              </a:defRPr>
            </a:lvl1pPr>
            <a:extLst/>
          </a:lstStyle>
          <a:p>
            <a:r>
              <a:rPr lang="en-GB" sz="2300" dirty="0" smtClean="0"/>
              <a:t>LO2 – Strategic Planning In Businesses – Business Aims</a:t>
            </a:r>
            <a:endParaRPr lang="en-GB" sz="2300" dirty="0"/>
          </a:p>
        </p:txBody>
      </p:sp>
    </p:spTree>
    <p:extLst>
      <p:ext uri="{BB962C8B-B14F-4D97-AF65-F5344CB8AC3E}">
        <p14:creationId xmlns:p14="http://schemas.microsoft.com/office/powerpoint/2010/main" val="3642934399"/>
      </p:ext>
    </p:extLst>
  </p:cSld>
  <p:clrMapOvr>
    <a:masterClrMapping/>
  </p:clrMapOvr>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5" name="Rectangle 3"/>
          <p:cNvSpPr>
            <a:spLocks noGrp="1" noChangeArrowheads="1"/>
          </p:cNvSpPr>
          <p:nvPr>
            <p:ph idx="1"/>
          </p:nvPr>
        </p:nvSpPr>
        <p:spPr>
          <a:xfrm>
            <a:off x="251520" y="764704"/>
            <a:ext cx="8640960" cy="5472608"/>
          </a:xfrm>
        </p:spPr>
        <p:txBody>
          <a:bodyPr>
            <a:normAutofit fontScale="85000" lnSpcReduction="20000"/>
          </a:bodyPr>
          <a:lstStyle/>
          <a:p>
            <a:pPr eaLnBrk="1" hangingPunct="1">
              <a:spcBef>
                <a:spcPts val="0"/>
              </a:spcBef>
              <a:spcAft>
                <a:spcPts val="1200"/>
              </a:spcAft>
              <a:defRPr/>
            </a:pPr>
            <a:r>
              <a:rPr lang="en-GB" sz="2000" b="1" dirty="0" smtClean="0"/>
              <a:t>To Increase Market Share - </a:t>
            </a:r>
            <a:r>
              <a:rPr lang="en-GB" sz="2000" dirty="0" smtClean="0"/>
              <a:t>Market </a:t>
            </a:r>
            <a:r>
              <a:rPr lang="en-GB" sz="2000" dirty="0" smtClean="0"/>
              <a:t>share is the ratio, normally a percentage, of sales when compared to total sales of a particular good or </a:t>
            </a:r>
            <a:r>
              <a:rPr lang="en-GB" sz="2000" dirty="0" smtClean="0"/>
              <a:t>service.</a:t>
            </a:r>
          </a:p>
          <a:p>
            <a:pPr eaLnBrk="1" hangingPunct="1">
              <a:spcBef>
                <a:spcPts val="0"/>
              </a:spcBef>
              <a:spcAft>
                <a:spcPts val="1200"/>
              </a:spcAft>
              <a:defRPr/>
            </a:pPr>
            <a:r>
              <a:rPr lang="en-GB" sz="2000" dirty="0" smtClean="0"/>
              <a:t>For </a:t>
            </a:r>
            <a:r>
              <a:rPr lang="en-GB" sz="2000" dirty="0" smtClean="0"/>
              <a:t>example in the European small car market, </a:t>
            </a:r>
            <a:r>
              <a:rPr lang="en-GB" sz="2000" b="1" dirty="0" smtClean="0"/>
              <a:t>Ford Fiesta holds </a:t>
            </a:r>
            <a:r>
              <a:rPr lang="en-GB" sz="2000" b="1" dirty="0" smtClean="0"/>
              <a:t>22%</a:t>
            </a:r>
          </a:p>
          <a:p>
            <a:pPr eaLnBrk="1" hangingPunct="1">
              <a:spcBef>
                <a:spcPts val="0"/>
              </a:spcBef>
              <a:spcAft>
                <a:spcPts val="1200"/>
              </a:spcAft>
              <a:defRPr/>
            </a:pPr>
            <a:r>
              <a:rPr lang="en-GB" sz="2000" b="1" dirty="0" smtClean="0"/>
              <a:t>To Breakeven – </a:t>
            </a:r>
            <a:r>
              <a:rPr lang="en-GB" sz="2000" dirty="0" smtClean="0"/>
              <a:t>Charities do this to maximising sales, then spending what is left after rent, rates, services and supplies so there is zero profit. Other companies in their early years do this to survive, to get enough clients and reputation in the hope of achieving profit the next year when the company </a:t>
            </a:r>
            <a:r>
              <a:rPr lang="en-GB" sz="2000" dirty="0"/>
              <a:t>is more financially safe</a:t>
            </a:r>
            <a:r>
              <a:rPr lang="en-GB" sz="2000" dirty="0" smtClean="0"/>
              <a:t>.</a:t>
            </a:r>
          </a:p>
          <a:p>
            <a:pPr eaLnBrk="1" hangingPunct="1">
              <a:spcBef>
                <a:spcPts val="0"/>
              </a:spcBef>
              <a:spcAft>
                <a:spcPts val="1200"/>
              </a:spcAft>
              <a:defRPr/>
            </a:pPr>
            <a:r>
              <a:rPr lang="en-GB" sz="2000" b="1" dirty="0" smtClean="0"/>
              <a:t>Cost limitation</a:t>
            </a:r>
            <a:r>
              <a:rPr lang="en-GB" sz="2000" dirty="0" smtClean="0"/>
              <a:t> – to reduce down the cost of goods through improved production processes, improved or better services, reduced price of materials or maximising output against wastage.</a:t>
            </a:r>
          </a:p>
          <a:p>
            <a:pPr>
              <a:spcBef>
                <a:spcPts val="0"/>
              </a:spcBef>
              <a:spcAft>
                <a:spcPts val="1200"/>
              </a:spcAft>
              <a:defRPr/>
            </a:pPr>
            <a:r>
              <a:rPr lang="en-GB" sz="2000" b="1" dirty="0" smtClean="0"/>
              <a:t>Meeting standards – </a:t>
            </a:r>
            <a:r>
              <a:rPr lang="en-GB" sz="2000" dirty="0" smtClean="0"/>
              <a:t>Companies who work through government bodies such as </a:t>
            </a:r>
            <a:r>
              <a:rPr lang="en-GB" sz="2000" dirty="0" err="1" smtClean="0"/>
              <a:t>Oftel</a:t>
            </a:r>
            <a:r>
              <a:rPr lang="en-GB" sz="2000" dirty="0" smtClean="0"/>
              <a:t>, </a:t>
            </a:r>
            <a:r>
              <a:rPr lang="en-GB" sz="2000" dirty="0" err="1" smtClean="0"/>
              <a:t>Ofwatch</a:t>
            </a:r>
            <a:r>
              <a:rPr lang="en-GB" sz="2000" dirty="0" smtClean="0"/>
              <a:t>,</a:t>
            </a:r>
            <a:r>
              <a:rPr lang="en-GB" sz="2000" dirty="0"/>
              <a:t> </a:t>
            </a:r>
            <a:r>
              <a:rPr lang="en-GB" sz="2000" dirty="0" err="1"/>
              <a:t>Ofgas</a:t>
            </a:r>
            <a:r>
              <a:rPr lang="en-GB" sz="2000" dirty="0"/>
              <a:t> are there to </a:t>
            </a:r>
            <a:r>
              <a:rPr lang="en-GB" sz="2000" dirty="0" smtClean="0"/>
              <a:t>improve the standards of others, to make sure companies abide by rules, to increase production, product and sales standards for the customers needs. They are not profit making, they are regulatory.</a:t>
            </a:r>
          </a:p>
          <a:p>
            <a:pPr>
              <a:spcBef>
                <a:spcPts val="0"/>
              </a:spcBef>
              <a:spcAft>
                <a:spcPts val="1200"/>
              </a:spcAft>
              <a:defRPr/>
            </a:pPr>
            <a:r>
              <a:rPr lang="en-GB" sz="2000" b="1" dirty="0" smtClean="0"/>
              <a:t>Value for money </a:t>
            </a:r>
            <a:r>
              <a:rPr lang="en-GB" sz="2000" dirty="0" smtClean="0"/>
              <a:t>– some companies are formed and work under the principal of giving value for money, companies like Citizen’s advice bureau, reducing down the wages of volunteers to provide a service for exactly what it costs for those who cannot afford commercial versions. Often these companies are commercially or government funded.</a:t>
            </a:r>
          </a:p>
          <a:p>
            <a:pPr eaLnBrk="1" hangingPunct="1">
              <a:spcBef>
                <a:spcPts val="0"/>
              </a:spcBef>
              <a:spcAft>
                <a:spcPts val="1200"/>
              </a:spcAft>
              <a:defRPr/>
            </a:pPr>
            <a:endParaRPr lang="en-GB" sz="2000" dirty="0" smtClean="0"/>
          </a:p>
          <a:p>
            <a:pPr marL="393192" lvl="1" indent="0">
              <a:spcBef>
                <a:spcPts val="0"/>
              </a:spcBef>
              <a:spcAft>
                <a:spcPts val="1200"/>
              </a:spcAft>
              <a:buNone/>
              <a:defRPr/>
            </a:pPr>
            <a:endParaRPr lang="en-GB" sz="2000" dirty="0"/>
          </a:p>
          <a:p>
            <a:pPr marL="393192" lvl="1" indent="0">
              <a:spcBef>
                <a:spcPts val="0"/>
              </a:spcBef>
              <a:spcAft>
                <a:spcPts val="1200"/>
              </a:spcAft>
              <a:buNone/>
              <a:defRPr/>
            </a:pPr>
            <a:endParaRPr lang="en-GB" sz="2000" b="1" dirty="0"/>
          </a:p>
        </p:txBody>
      </p:sp>
      <p:sp>
        <p:nvSpPr>
          <p:cNvPr id="17" name="Title 2"/>
          <p:cNvSpPr txBox="1">
            <a:spLocks/>
          </p:cNvSpPr>
          <p:nvPr/>
        </p:nvSpPr>
        <p:spPr>
          <a:xfrm>
            <a:off x="107504" y="116632"/>
            <a:ext cx="8856984" cy="504056"/>
          </a:xfrm>
          <a:prstGeom prst="rect">
            <a:avLst/>
          </a:prstGeom>
        </p:spPr>
        <p:txBody>
          <a:bodyPr vert="horz" rtlCol="0" anchor="ctr">
            <a:noAutofit/>
            <a:scene3d>
              <a:camera prst="orthographicFront"/>
              <a:lightRig rig="soft" dir="t"/>
            </a:scene3d>
            <a:sp3d prstMaterial="softEdge">
              <a:bevelT w="25400" h="25400"/>
            </a:sp3d>
          </a:bodyPr>
          <a:lstStyle>
            <a:lvl1pPr algn="l" rtl="0" eaLnBrk="1" latinLnBrk="0" hangingPunct="1">
              <a:spcBef>
                <a:spcPct val="0"/>
              </a:spcBef>
              <a:buNone/>
              <a:defRPr kumimoji="0" sz="4000" b="1" kern="1200">
                <a:solidFill>
                  <a:schemeClr val="tx2"/>
                </a:solidFill>
                <a:effectLst>
                  <a:outerShdw blurRad="31750" dist="25400" dir="5400000" algn="tl" rotWithShape="0">
                    <a:srgbClr val="000000">
                      <a:alpha val="25000"/>
                    </a:srgbClr>
                  </a:outerShdw>
                </a:effectLst>
                <a:latin typeface="+mj-lt"/>
                <a:ea typeface="+mj-ea"/>
                <a:cs typeface="+mj-cs"/>
              </a:defRPr>
            </a:lvl1pPr>
            <a:extLst/>
          </a:lstStyle>
          <a:p>
            <a:r>
              <a:rPr lang="en-GB" sz="2300" dirty="0" smtClean="0"/>
              <a:t>LO2 – Strategic Planning In Businesses – Business Aims</a:t>
            </a:r>
            <a:endParaRPr lang="en-GB" sz="2300" dirty="0"/>
          </a:p>
        </p:txBody>
      </p:sp>
    </p:spTree>
    <p:extLst>
      <p:ext uri="{BB962C8B-B14F-4D97-AF65-F5344CB8AC3E}">
        <p14:creationId xmlns:p14="http://schemas.microsoft.com/office/powerpoint/2010/main" val="1699470348"/>
      </p:ext>
    </p:extLst>
  </p:cSld>
  <p:clrMapOvr>
    <a:masterClrMapping/>
  </p:clrMapOvr>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79512" y="908720"/>
            <a:ext cx="8784976" cy="5832648"/>
          </a:xfrm>
        </p:spPr>
        <p:txBody>
          <a:bodyPr>
            <a:normAutofit/>
          </a:bodyPr>
          <a:lstStyle/>
          <a:p>
            <a:pPr marL="0" indent="0" fontAlgn="auto">
              <a:spcBef>
                <a:spcPts val="0"/>
              </a:spcBef>
              <a:spcAft>
                <a:spcPts val="1200"/>
              </a:spcAft>
              <a:buNone/>
              <a:defRPr/>
            </a:pPr>
            <a:r>
              <a:rPr lang="en-GB" sz="2400" b="1" dirty="0" smtClean="0"/>
              <a:t>Task 13 – P4.9</a:t>
            </a:r>
            <a:r>
              <a:rPr lang="en-GB" sz="2400" dirty="0" smtClean="0"/>
              <a:t> </a:t>
            </a:r>
            <a:r>
              <a:rPr lang="en-GB" sz="2400" dirty="0" smtClean="0"/>
              <a:t>– Using </a:t>
            </a:r>
            <a:r>
              <a:rPr lang="en-GB" sz="2400" b="1" dirty="0" smtClean="0"/>
              <a:t>ALL</a:t>
            </a:r>
            <a:r>
              <a:rPr lang="en-GB" sz="2400" dirty="0" smtClean="0"/>
              <a:t> stakeholder areas in both of your businesses, explain their points of view with regards to how they would want to influence the aims </a:t>
            </a:r>
            <a:r>
              <a:rPr lang="en-GB" sz="2400" dirty="0" smtClean="0"/>
              <a:t>of </a:t>
            </a:r>
            <a:r>
              <a:rPr lang="en-GB" sz="2400" dirty="0" smtClean="0"/>
              <a:t>your </a:t>
            </a:r>
            <a:r>
              <a:rPr lang="en-GB" sz="2400" b="1" u="sng" dirty="0" smtClean="0"/>
              <a:t>two</a:t>
            </a:r>
            <a:r>
              <a:rPr lang="en-GB" sz="2400" dirty="0" smtClean="0"/>
              <a:t> </a:t>
            </a:r>
            <a:r>
              <a:rPr lang="en-GB" sz="2400" dirty="0" smtClean="0"/>
              <a:t>businesses.</a:t>
            </a:r>
          </a:p>
          <a:p>
            <a:pPr marL="0" indent="0">
              <a:spcBef>
                <a:spcPts val="0"/>
              </a:spcBef>
              <a:spcAft>
                <a:spcPts val="1200"/>
              </a:spcAft>
              <a:buNone/>
              <a:defRPr/>
            </a:pPr>
            <a:r>
              <a:rPr lang="en-GB" sz="2400" b="1" dirty="0"/>
              <a:t>REMEMBER</a:t>
            </a:r>
            <a:r>
              <a:rPr lang="en-GB" sz="2400" dirty="0"/>
              <a:t> – for both organisations you WILL need to do some research and possibly use educational guesses as to the aims and </a:t>
            </a:r>
            <a:r>
              <a:rPr lang="en-GB" sz="2400" dirty="0" smtClean="0"/>
              <a:t>objectives.</a:t>
            </a:r>
          </a:p>
          <a:p>
            <a:pPr marL="0" indent="0">
              <a:spcBef>
                <a:spcPts val="0"/>
              </a:spcBef>
              <a:spcAft>
                <a:spcPts val="1200"/>
              </a:spcAft>
              <a:buNone/>
              <a:defRPr/>
            </a:pPr>
            <a:endParaRPr lang="en-GB" sz="2400" dirty="0"/>
          </a:p>
          <a:p>
            <a:pPr marL="0" indent="0" algn="ctr">
              <a:spcAft>
                <a:spcPts val="1200"/>
              </a:spcAft>
              <a:buNone/>
              <a:defRPr/>
            </a:pPr>
            <a:endParaRPr lang="en-GB" sz="2400" b="1" dirty="0" smtClean="0"/>
          </a:p>
          <a:p>
            <a:pPr marL="0" indent="0" algn="ctr">
              <a:spcAft>
                <a:spcPts val="1200"/>
              </a:spcAft>
              <a:buNone/>
              <a:defRPr/>
            </a:pPr>
            <a:endParaRPr lang="en-GB" sz="2400" b="1" dirty="0"/>
          </a:p>
          <a:p>
            <a:pPr marL="0" indent="0" algn="ctr">
              <a:spcAft>
                <a:spcPts val="1200"/>
              </a:spcAft>
              <a:buNone/>
              <a:defRPr/>
            </a:pPr>
            <a:r>
              <a:rPr lang="en-GB" sz="2400" b="1" dirty="0" smtClean="0"/>
              <a:t>For </a:t>
            </a:r>
            <a:r>
              <a:rPr lang="en-GB" sz="2400" b="1" dirty="0" smtClean="0"/>
              <a:t>explanations of the different stakeholders, see </a:t>
            </a:r>
            <a:r>
              <a:rPr lang="en-GB" sz="2400" b="1" dirty="0" smtClean="0"/>
              <a:t>LO1 </a:t>
            </a:r>
            <a:r>
              <a:rPr lang="en-GB" sz="2400" b="1" dirty="0" smtClean="0"/>
              <a:t>– </a:t>
            </a:r>
            <a:r>
              <a:rPr lang="en-GB" sz="2400" b="1" dirty="0" smtClean="0"/>
              <a:t>P3</a:t>
            </a:r>
            <a:endParaRPr lang="en-GB" sz="2400" b="1" dirty="0" smtClean="0"/>
          </a:p>
          <a:p>
            <a:pPr marL="0" indent="0">
              <a:spcBef>
                <a:spcPts val="600"/>
              </a:spcBef>
              <a:buNone/>
              <a:defRPr/>
            </a:pPr>
            <a:endParaRPr lang="en-GB" sz="2400" b="1" dirty="0">
              <a:cs typeface="Calibri" pitchFamily="34" charset="0"/>
            </a:endParaRPr>
          </a:p>
        </p:txBody>
      </p:sp>
      <p:graphicFrame>
        <p:nvGraphicFramePr>
          <p:cNvPr id="5" name="Table 4"/>
          <p:cNvGraphicFramePr>
            <a:graphicFrameLocks noGrp="1"/>
          </p:cNvGraphicFramePr>
          <p:nvPr>
            <p:extLst>
              <p:ext uri="{D42A27DB-BD31-4B8C-83A1-F6EECF244321}">
                <p14:modId xmlns:p14="http://schemas.microsoft.com/office/powerpoint/2010/main" val="2784937734"/>
              </p:ext>
            </p:extLst>
          </p:nvPr>
        </p:nvGraphicFramePr>
        <p:xfrm>
          <a:off x="179512" y="3861048"/>
          <a:ext cx="8784976" cy="931672"/>
        </p:xfrm>
        <a:graphic>
          <a:graphicData uri="http://schemas.openxmlformats.org/drawingml/2006/table">
            <a:tbl>
              <a:tblPr firstRow="1" bandRow="1">
                <a:tableStyleId>{5C22544A-7EE6-4342-B048-85BDC9FD1C3A}</a:tableStyleId>
              </a:tblPr>
              <a:tblGrid>
                <a:gridCol w="2196244"/>
                <a:gridCol w="2196244"/>
                <a:gridCol w="2196244"/>
                <a:gridCol w="2196244"/>
              </a:tblGrid>
              <a:tr h="370840">
                <a:tc>
                  <a:txBody>
                    <a:bodyPr/>
                    <a:lstStyle/>
                    <a:p>
                      <a:pPr algn="ctr">
                        <a:lnSpc>
                          <a:spcPct val="115000"/>
                        </a:lnSpc>
                        <a:spcAft>
                          <a:spcPts val="0"/>
                        </a:spcAft>
                      </a:pPr>
                      <a:r>
                        <a:rPr lang="en-GB" sz="1600" b="1" dirty="0">
                          <a:solidFill>
                            <a:schemeClr val="tx1"/>
                          </a:solidFill>
                          <a:latin typeface="Calibri"/>
                          <a:ea typeface="Times New Roman"/>
                        </a:rPr>
                        <a:t>Managers / Employees </a:t>
                      </a:r>
                      <a:endParaRPr lang="en-GB" sz="1600" dirty="0">
                        <a:solidFill>
                          <a:schemeClr val="tx1"/>
                        </a:solidFill>
                        <a:latin typeface="Times New Roman"/>
                        <a:ea typeface="Times New Roman"/>
                      </a:endParaRPr>
                    </a:p>
                  </a:txBody>
                  <a:tcPr marL="68580" marR="68580" marT="0" marB="0" anchor="ctr">
                    <a:solidFill>
                      <a:schemeClr val="tx2">
                        <a:lumMod val="20000"/>
                        <a:lumOff val="80000"/>
                      </a:schemeClr>
                    </a:solidFill>
                  </a:tcPr>
                </a:tc>
                <a:tc>
                  <a:txBody>
                    <a:bodyPr/>
                    <a:lstStyle/>
                    <a:p>
                      <a:pPr algn="ctr">
                        <a:lnSpc>
                          <a:spcPct val="115000"/>
                        </a:lnSpc>
                        <a:spcAft>
                          <a:spcPts val="0"/>
                        </a:spcAft>
                      </a:pPr>
                      <a:r>
                        <a:rPr lang="en-GB" sz="1600" b="1" dirty="0">
                          <a:solidFill>
                            <a:schemeClr val="tx1"/>
                          </a:solidFill>
                          <a:latin typeface="Calibri"/>
                          <a:ea typeface="Times New Roman"/>
                        </a:rPr>
                        <a:t>Shareholders</a:t>
                      </a:r>
                      <a:endParaRPr lang="en-GB" sz="1600" dirty="0">
                        <a:solidFill>
                          <a:schemeClr val="tx1"/>
                        </a:solidFill>
                        <a:latin typeface="Times New Roman"/>
                        <a:ea typeface="Times New Roman"/>
                      </a:endParaRPr>
                    </a:p>
                  </a:txBody>
                  <a:tcPr marL="68580" marR="68580" marT="0" marB="0" anchor="ctr">
                    <a:solidFill>
                      <a:schemeClr val="tx2">
                        <a:lumMod val="20000"/>
                        <a:lumOff val="80000"/>
                      </a:schemeClr>
                    </a:solidFill>
                  </a:tcPr>
                </a:tc>
                <a:tc>
                  <a:txBody>
                    <a:bodyPr/>
                    <a:lstStyle/>
                    <a:p>
                      <a:pPr algn="ctr">
                        <a:lnSpc>
                          <a:spcPct val="115000"/>
                        </a:lnSpc>
                        <a:spcAft>
                          <a:spcPts val="0"/>
                        </a:spcAft>
                      </a:pPr>
                      <a:r>
                        <a:rPr lang="en-GB" sz="1600" b="1" dirty="0">
                          <a:solidFill>
                            <a:schemeClr val="tx1"/>
                          </a:solidFill>
                          <a:latin typeface="Calibri"/>
                          <a:ea typeface="Times New Roman"/>
                        </a:rPr>
                        <a:t>Customers</a:t>
                      </a:r>
                      <a:endParaRPr lang="en-GB" sz="1600" dirty="0">
                        <a:solidFill>
                          <a:schemeClr val="tx1"/>
                        </a:solidFill>
                        <a:latin typeface="Times New Roman"/>
                        <a:ea typeface="Times New Roman"/>
                      </a:endParaRPr>
                    </a:p>
                  </a:txBody>
                  <a:tcPr marL="68580" marR="68580" marT="0" marB="0" anchor="ctr">
                    <a:solidFill>
                      <a:schemeClr val="tx2">
                        <a:lumMod val="20000"/>
                        <a:lumOff val="80000"/>
                      </a:schemeClr>
                    </a:solidFill>
                  </a:tcPr>
                </a:tc>
                <a:tc>
                  <a:txBody>
                    <a:bodyPr/>
                    <a:lstStyle/>
                    <a:p>
                      <a:pPr algn="ctr">
                        <a:lnSpc>
                          <a:spcPct val="115000"/>
                        </a:lnSpc>
                        <a:spcAft>
                          <a:spcPts val="0"/>
                        </a:spcAft>
                      </a:pPr>
                      <a:r>
                        <a:rPr lang="en-GB" sz="1600" b="1" dirty="0">
                          <a:solidFill>
                            <a:schemeClr val="tx1"/>
                          </a:solidFill>
                          <a:latin typeface="Calibri"/>
                          <a:ea typeface="Times New Roman"/>
                        </a:rPr>
                        <a:t>Suppliers</a:t>
                      </a:r>
                      <a:endParaRPr lang="en-GB" sz="1600" dirty="0">
                        <a:solidFill>
                          <a:schemeClr val="tx1"/>
                        </a:solidFill>
                        <a:latin typeface="Times New Roman"/>
                        <a:ea typeface="Times New Roman"/>
                      </a:endParaRPr>
                    </a:p>
                  </a:txBody>
                  <a:tcPr marL="68580" marR="68580" marT="0" marB="0" anchor="ctr">
                    <a:solidFill>
                      <a:schemeClr val="tx2">
                        <a:lumMod val="20000"/>
                        <a:lumOff val="80000"/>
                      </a:schemeClr>
                    </a:solidFill>
                  </a:tcPr>
                </a:tc>
              </a:tr>
              <a:tr h="370840">
                <a:tc>
                  <a:txBody>
                    <a:bodyPr/>
                    <a:lstStyle/>
                    <a:p>
                      <a:pPr algn="ctr">
                        <a:lnSpc>
                          <a:spcPct val="115000"/>
                        </a:lnSpc>
                        <a:spcAft>
                          <a:spcPts val="0"/>
                        </a:spcAft>
                      </a:pPr>
                      <a:r>
                        <a:rPr lang="en-GB" sz="1600" b="1" dirty="0">
                          <a:solidFill>
                            <a:schemeClr val="tx1"/>
                          </a:solidFill>
                          <a:latin typeface="Calibri"/>
                          <a:ea typeface="Times New Roman"/>
                        </a:rPr>
                        <a:t>Owners</a:t>
                      </a:r>
                      <a:endParaRPr lang="en-GB" sz="1600" dirty="0">
                        <a:solidFill>
                          <a:schemeClr val="tx1"/>
                        </a:solidFill>
                        <a:latin typeface="Times New Roman"/>
                        <a:ea typeface="Times New Roman"/>
                      </a:endParaRPr>
                    </a:p>
                  </a:txBody>
                  <a:tcPr marL="68580" marR="68580" marT="0" marB="0" anchor="ctr">
                    <a:solidFill>
                      <a:schemeClr val="tx2">
                        <a:lumMod val="20000"/>
                        <a:lumOff val="80000"/>
                      </a:schemeClr>
                    </a:solidFill>
                  </a:tcPr>
                </a:tc>
                <a:tc>
                  <a:txBody>
                    <a:bodyPr/>
                    <a:lstStyle/>
                    <a:p>
                      <a:pPr algn="ctr">
                        <a:lnSpc>
                          <a:spcPct val="115000"/>
                        </a:lnSpc>
                        <a:spcAft>
                          <a:spcPts val="0"/>
                        </a:spcAft>
                      </a:pPr>
                      <a:r>
                        <a:rPr lang="en-GB" sz="1600" b="1" dirty="0">
                          <a:solidFill>
                            <a:schemeClr val="tx1"/>
                          </a:solidFill>
                          <a:latin typeface="Calibri"/>
                          <a:ea typeface="Times New Roman"/>
                        </a:rPr>
                        <a:t>Trade Unions / Employer Associations</a:t>
                      </a:r>
                      <a:endParaRPr lang="en-GB" sz="1600" dirty="0">
                        <a:solidFill>
                          <a:schemeClr val="tx1"/>
                        </a:solidFill>
                        <a:latin typeface="Times New Roman"/>
                        <a:ea typeface="Times New Roman"/>
                      </a:endParaRPr>
                    </a:p>
                  </a:txBody>
                  <a:tcPr marL="68580" marR="68580" marT="0" marB="0" anchor="ctr">
                    <a:solidFill>
                      <a:schemeClr val="tx2">
                        <a:lumMod val="20000"/>
                        <a:lumOff val="80000"/>
                      </a:schemeClr>
                    </a:solidFill>
                  </a:tcPr>
                </a:tc>
                <a:tc>
                  <a:txBody>
                    <a:bodyPr/>
                    <a:lstStyle/>
                    <a:p>
                      <a:pPr algn="ctr">
                        <a:lnSpc>
                          <a:spcPct val="115000"/>
                        </a:lnSpc>
                        <a:spcAft>
                          <a:spcPts val="0"/>
                        </a:spcAft>
                      </a:pPr>
                      <a:r>
                        <a:rPr lang="en-GB" sz="1600" b="1" dirty="0">
                          <a:solidFill>
                            <a:schemeClr val="tx1"/>
                          </a:solidFill>
                          <a:latin typeface="Calibri"/>
                          <a:ea typeface="Times New Roman"/>
                        </a:rPr>
                        <a:t>Local and National Communities</a:t>
                      </a:r>
                      <a:endParaRPr lang="en-GB" sz="1600" dirty="0">
                        <a:solidFill>
                          <a:schemeClr val="tx1"/>
                        </a:solidFill>
                        <a:latin typeface="Times New Roman"/>
                        <a:ea typeface="Times New Roman"/>
                      </a:endParaRPr>
                    </a:p>
                  </a:txBody>
                  <a:tcPr marL="68580" marR="68580" marT="0" marB="0" anchor="ctr">
                    <a:solidFill>
                      <a:schemeClr val="tx2">
                        <a:lumMod val="20000"/>
                        <a:lumOff val="80000"/>
                      </a:schemeClr>
                    </a:solidFill>
                  </a:tcPr>
                </a:tc>
                <a:tc>
                  <a:txBody>
                    <a:bodyPr/>
                    <a:lstStyle/>
                    <a:p>
                      <a:pPr algn="ctr">
                        <a:lnSpc>
                          <a:spcPct val="115000"/>
                        </a:lnSpc>
                        <a:spcAft>
                          <a:spcPts val="0"/>
                        </a:spcAft>
                      </a:pPr>
                      <a:r>
                        <a:rPr lang="en-GB" sz="1600" b="1" dirty="0">
                          <a:solidFill>
                            <a:schemeClr val="tx1"/>
                          </a:solidFill>
                          <a:latin typeface="Calibri"/>
                          <a:ea typeface="Times New Roman"/>
                        </a:rPr>
                        <a:t>Government (Local and Central)</a:t>
                      </a:r>
                      <a:endParaRPr lang="en-GB" sz="1600" dirty="0">
                        <a:solidFill>
                          <a:schemeClr val="tx1"/>
                        </a:solidFill>
                        <a:latin typeface="Times New Roman"/>
                        <a:ea typeface="Times New Roman"/>
                      </a:endParaRPr>
                    </a:p>
                  </a:txBody>
                  <a:tcPr marL="68580" marR="68580" marT="0" marB="0" anchor="ctr">
                    <a:solidFill>
                      <a:schemeClr val="tx2">
                        <a:lumMod val="20000"/>
                        <a:lumOff val="80000"/>
                      </a:schemeClr>
                    </a:solidFill>
                  </a:tcPr>
                </a:tc>
              </a:tr>
            </a:tbl>
          </a:graphicData>
        </a:graphic>
      </p:graphicFrame>
      <p:sp>
        <p:nvSpPr>
          <p:cNvPr id="16" name="Title 2"/>
          <p:cNvSpPr txBox="1">
            <a:spLocks/>
          </p:cNvSpPr>
          <p:nvPr/>
        </p:nvSpPr>
        <p:spPr>
          <a:xfrm>
            <a:off x="179512" y="188640"/>
            <a:ext cx="8856984" cy="504056"/>
          </a:xfrm>
          <a:prstGeom prst="rect">
            <a:avLst/>
          </a:prstGeom>
        </p:spPr>
        <p:txBody>
          <a:bodyPr vert="horz" rtlCol="0" anchor="ctr">
            <a:noAutofit/>
            <a:scene3d>
              <a:camera prst="orthographicFront"/>
              <a:lightRig rig="soft" dir="t"/>
            </a:scene3d>
            <a:sp3d prstMaterial="softEdge">
              <a:bevelT w="25400" h="25400"/>
            </a:sp3d>
          </a:bodyPr>
          <a:lstStyle>
            <a:lvl1pPr algn="l" rtl="0" eaLnBrk="1" latinLnBrk="0" hangingPunct="1">
              <a:spcBef>
                <a:spcPct val="0"/>
              </a:spcBef>
              <a:buNone/>
              <a:defRPr kumimoji="0" sz="4000" b="1" kern="1200">
                <a:solidFill>
                  <a:schemeClr val="tx2"/>
                </a:solidFill>
                <a:effectLst>
                  <a:outerShdw blurRad="31750" dist="25400" dir="5400000" algn="tl" rotWithShape="0">
                    <a:srgbClr val="000000">
                      <a:alpha val="25000"/>
                    </a:srgbClr>
                  </a:outerShdw>
                </a:effectLst>
                <a:latin typeface="+mj-lt"/>
                <a:ea typeface="+mj-ea"/>
                <a:cs typeface="+mj-cs"/>
              </a:defRPr>
            </a:lvl1pPr>
            <a:extLst/>
          </a:lstStyle>
          <a:p>
            <a:r>
              <a:rPr lang="en-GB" sz="2400" dirty="0" smtClean="0"/>
              <a:t>LO2 – Strategic Planning In Businesses – Stakeholder influence on Strategic Aims</a:t>
            </a:r>
            <a:endParaRPr lang="en-GB" sz="2400" dirty="0"/>
          </a:p>
        </p:txBody>
      </p:sp>
    </p:spTree>
    <p:extLst>
      <p:ext uri="{BB962C8B-B14F-4D97-AF65-F5344CB8AC3E}">
        <p14:creationId xmlns:p14="http://schemas.microsoft.com/office/powerpoint/2010/main" val="864456738"/>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79512" y="692696"/>
            <a:ext cx="8784976" cy="5450948"/>
          </a:xfrm>
        </p:spPr>
        <p:txBody>
          <a:bodyPr>
            <a:noAutofit/>
          </a:bodyPr>
          <a:lstStyle/>
          <a:p>
            <a:pPr>
              <a:spcBef>
                <a:spcPts val="600"/>
              </a:spcBef>
            </a:pPr>
            <a:r>
              <a:rPr lang="en-GB" sz="1550" dirty="0" smtClean="0">
                <a:cs typeface="Calibri" pitchFamily="34" charset="0"/>
              </a:rPr>
              <a:t>Aims </a:t>
            </a:r>
            <a:r>
              <a:rPr lang="en-GB" sz="1550" dirty="0">
                <a:cs typeface="Calibri" pitchFamily="34" charset="0"/>
              </a:rPr>
              <a:t>arise through careful analysis of market </a:t>
            </a:r>
            <a:r>
              <a:rPr lang="en-GB" sz="1550" dirty="0" smtClean="0">
                <a:cs typeface="Calibri" pitchFamily="34" charset="0"/>
              </a:rPr>
              <a:t>situation. Aims </a:t>
            </a:r>
            <a:r>
              <a:rPr lang="en-GB" sz="1550" dirty="0">
                <a:cs typeface="Calibri" pitchFamily="34" charset="0"/>
              </a:rPr>
              <a:t>and objectives are then constructed based around the market and where the business wants to go</a:t>
            </a:r>
          </a:p>
          <a:p>
            <a:pPr lvl="1">
              <a:spcBef>
                <a:spcPts val="600"/>
              </a:spcBef>
            </a:pPr>
            <a:r>
              <a:rPr lang="en-GB" sz="1550" dirty="0">
                <a:cs typeface="Calibri" pitchFamily="34" charset="0"/>
              </a:rPr>
              <a:t>Senior management set about the task of steering the organisation to achieving these</a:t>
            </a:r>
          </a:p>
          <a:p>
            <a:pPr lvl="1">
              <a:spcBef>
                <a:spcPts val="600"/>
              </a:spcBef>
            </a:pPr>
            <a:r>
              <a:rPr lang="en-GB" sz="1550" dirty="0">
                <a:cs typeface="Calibri" pitchFamily="34" charset="0"/>
              </a:rPr>
              <a:t>This is sometimes brought together and summarised as a mission </a:t>
            </a:r>
            <a:r>
              <a:rPr lang="en-GB" sz="1550" dirty="0" smtClean="0">
                <a:cs typeface="Calibri" pitchFamily="34" charset="0"/>
              </a:rPr>
              <a:t>statement</a:t>
            </a:r>
          </a:p>
          <a:p>
            <a:pPr lvl="1">
              <a:spcBef>
                <a:spcPts val="600"/>
              </a:spcBef>
            </a:pPr>
            <a:r>
              <a:rPr lang="en-GB" sz="1550" dirty="0" smtClean="0">
                <a:cs typeface="Calibri" pitchFamily="34" charset="0"/>
              </a:rPr>
              <a:t>A </a:t>
            </a:r>
            <a:r>
              <a:rPr lang="en-GB" sz="1550" dirty="0">
                <a:cs typeface="Calibri" pitchFamily="34" charset="0"/>
              </a:rPr>
              <a:t>company’s aim and objectives are they will probably incorporate many different components encompassing a wide selection of driving forces.</a:t>
            </a:r>
          </a:p>
          <a:p>
            <a:pPr marL="342900" indent="-342900">
              <a:spcBef>
                <a:spcPts val="600"/>
              </a:spcBef>
            </a:pPr>
            <a:r>
              <a:rPr lang="en-GB" sz="1550" dirty="0"/>
              <a:t>Objectives are more specific than aims. They are </a:t>
            </a:r>
            <a:r>
              <a:rPr lang="en-GB" sz="1550" b="1" dirty="0"/>
              <a:t>targets </a:t>
            </a:r>
            <a:r>
              <a:rPr lang="en-GB" sz="1550" dirty="0"/>
              <a:t>which are set to help to achieve the overall aims of the business. You may have several personal aims you want to achieve </a:t>
            </a:r>
          </a:p>
          <a:p>
            <a:pPr lvl="1">
              <a:spcBef>
                <a:spcPts val="600"/>
              </a:spcBef>
            </a:pPr>
            <a:r>
              <a:rPr lang="en-GB" sz="1550" dirty="0"/>
              <a:t>to get fitter</a:t>
            </a:r>
          </a:p>
          <a:p>
            <a:pPr lvl="1">
              <a:spcBef>
                <a:spcPts val="600"/>
              </a:spcBef>
            </a:pPr>
            <a:r>
              <a:rPr lang="en-GB" sz="1550" dirty="0"/>
              <a:t>save for a holiday next year</a:t>
            </a:r>
          </a:p>
          <a:p>
            <a:pPr lvl="1">
              <a:spcBef>
                <a:spcPts val="600"/>
              </a:spcBef>
            </a:pPr>
            <a:r>
              <a:rPr lang="en-GB" sz="1550" dirty="0"/>
              <a:t>achieve your BTEC First Diploma </a:t>
            </a:r>
            <a:endParaRPr lang="en-GB" sz="1550" dirty="0" smtClean="0"/>
          </a:p>
          <a:p>
            <a:pPr marL="342900" indent="-342900">
              <a:spcBef>
                <a:spcPts val="600"/>
              </a:spcBef>
            </a:pPr>
            <a:r>
              <a:rPr lang="en-GB" sz="1550" dirty="0" smtClean="0"/>
              <a:t>but you are unlikely to achieve your aim unless you set objectives. This is because aims often seem overwhelming. They are easier to achieve if they are broken down into smaller steps – such as doing 20 minutes exercise every day to get fit, or regularly saving £10 a week to go on holiday.</a:t>
            </a:r>
            <a:endParaRPr lang="en-US" sz="1550" dirty="0" smtClean="0">
              <a:cs typeface="Calibri" pitchFamily="34" charset="0"/>
            </a:endParaRPr>
          </a:p>
          <a:p>
            <a:pPr marL="0" indent="0">
              <a:spcBef>
                <a:spcPts val="600"/>
              </a:spcBef>
              <a:buNone/>
              <a:defRPr/>
            </a:pPr>
            <a:r>
              <a:rPr lang="en-GB" sz="1550" b="1" dirty="0" smtClean="0">
                <a:cs typeface="Calibri" pitchFamily="34" charset="0"/>
              </a:rPr>
              <a:t>Task 14 </a:t>
            </a:r>
            <a:r>
              <a:rPr lang="en-GB" sz="1550" b="1" dirty="0">
                <a:cs typeface="Calibri" pitchFamily="34" charset="0"/>
              </a:rPr>
              <a:t>- </a:t>
            </a:r>
            <a:r>
              <a:rPr lang="en-GB" sz="1550" b="1" dirty="0" smtClean="0">
                <a:cs typeface="Calibri" pitchFamily="34" charset="0"/>
              </a:rPr>
              <a:t>P4.10 </a:t>
            </a:r>
            <a:r>
              <a:rPr lang="en-GB" sz="1550" b="1" dirty="0">
                <a:cs typeface="Calibri" pitchFamily="34" charset="0"/>
              </a:rPr>
              <a:t>– </a:t>
            </a:r>
            <a:r>
              <a:rPr lang="en-GB" sz="1550" dirty="0">
                <a:cs typeface="Calibri" pitchFamily="34" charset="0"/>
              </a:rPr>
              <a:t>Explain what </a:t>
            </a:r>
            <a:r>
              <a:rPr lang="en-GB" sz="1550" b="1" dirty="0">
                <a:cs typeface="Calibri" pitchFamily="34" charset="0"/>
              </a:rPr>
              <a:t>business </a:t>
            </a:r>
            <a:r>
              <a:rPr lang="en-GB" sz="1550" b="1" dirty="0" smtClean="0">
                <a:cs typeface="Calibri" pitchFamily="34" charset="0"/>
              </a:rPr>
              <a:t>objectives </a:t>
            </a:r>
            <a:r>
              <a:rPr lang="en-GB" sz="1550" dirty="0" smtClean="0">
                <a:cs typeface="Calibri" pitchFamily="34" charset="0"/>
              </a:rPr>
              <a:t>using the SMART analysis.</a:t>
            </a:r>
            <a:endParaRPr lang="en-GB" sz="1550" dirty="0">
              <a:cs typeface="Calibri" pitchFamily="34" charset="0"/>
            </a:endParaRPr>
          </a:p>
          <a:p>
            <a:pPr marL="0" indent="0">
              <a:spcBef>
                <a:spcPts val="600"/>
              </a:spcBef>
              <a:buNone/>
              <a:defRPr/>
            </a:pPr>
            <a:r>
              <a:rPr lang="en-GB" sz="1550" b="1" dirty="0"/>
              <a:t>Task </a:t>
            </a:r>
            <a:r>
              <a:rPr lang="en-GB" sz="1550" b="1" dirty="0" smtClean="0"/>
              <a:t>15 </a:t>
            </a:r>
            <a:r>
              <a:rPr lang="en-GB" sz="1550" b="1" dirty="0"/>
              <a:t>- </a:t>
            </a:r>
            <a:r>
              <a:rPr lang="en-GB" sz="1550" b="1" dirty="0" smtClean="0"/>
              <a:t>P4.11 </a:t>
            </a:r>
            <a:r>
              <a:rPr lang="en-GB" sz="1550" b="1" dirty="0"/>
              <a:t>– </a:t>
            </a:r>
            <a:r>
              <a:rPr lang="en-GB" sz="1550" dirty="0"/>
              <a:t>Research and</a:t>
            </a:r>
            <a:r>
              <a:rPr lang="en-GB" sz="1550" b="1" dirty="0"/>
              <a:t> </a:t>
            </a:r>
            <a:r>
              <a:rPr lang="en-GB" sz="1550" dirty="0">
                <a:cs typeface="Calibri" pitchFamily="34" charset="0"/>
              </a:rPr>
              <a:t>Describe in detail the </a:t>
            </a:r>
            <a:r>
              <a:rPr lang="en-GB" sz="1550" dirty="0" smtClean="0">
                <a:cs typeface="Calibri" pitchFamily="34" charset="0"/>
              </a:rPr>
              <a:t>SMART objectives are for </a:t>
            </a:r>
            <a:r>
              <a:rPr lang="en-GB" sz="1550" dirty="0">
                <a:cs typeface="Calibri" pitchFamily="34" charset="0"/>
              </a:rPr>
              <a:t>your </a:t>
            </a:r>
            <a:r>
              <a:rPr lang="en-GB" sz="1550" b="1" u="sng" dirty="0">
                <a:cs typeface="Calibri" pitchFamily="34" charset="0"/>
              </a:rPr>
              <a:t>two</a:t>
            </a:r>
            <a:r>
              <a:rPr lang="en-GB" sz="1550" dirty="0">
                <a:cs typeface="Calibri" pitchFamily="34" charset="0"/>
              </a:rPr>
              <a:t> chosen </a:t>
            </a:r>
            <a:r>
              <a:rPr lang="en-GB" sz="1550" dirty="0" smtClean="0">
                <a:cs typeface="Calibri" pitchFamily="34" charset="0"/>
              </a:rPr>
              <a:t>businesses.</a:t>
            </a:r>
            <a:endParaRPr lang="en-GB" sz="1550" b="1" dirty="0">
              <a:cs typeface="Calibri" pitchFamily="34" charset="0"/>
            </a:endParaRPr>
          </a:p>
        </p:txBody>
      </p:sp>
      <p:sp>
        <p:nvSpPr>
          <p:cNvPr id="6" name="Title 2"/>
          <p:cNvSpPr txBox="1">
            <a:spLocks/>
          </p:cNvSpPr>
          <p:nvPr/>
        </p:nvSpPr>
        <p:spPr>
          <a:xfrm>
            <a:off x="107504" y="116632"/>
            <a:ext cx="8856984" cy="504056"/>
          </a:xfrm>
          <a:prstGeom prst="rect">
            <a:avLst/>
          </a:prstGeom>
        </p:spPr>
        <p:txBody>
          <a:bodyPr vert="horz" rtlCol="0" anchor="ctr">
            <a:noAutofit/>
            <a:scene3d>
              <a:camera prst="orthographicFront"/>
              <a:lightRig rig="soft" dir="t"/>
            </a:scene3d>
            <a:sp3d prstMaterial="softEdge">
              <a:bevelT w="25400" h="25400"/>
            </a:sp3d>
          </a:bodyPr>
          <a:lstStyle>
            <a:lvl1pPr algn="l" rtl="0" eaLnBrk="1" latinLnBrk="0" hangingPunct="1">
              <a:spcBef>
                <a:spcPct val="0"/>
              </a:spcBef>
              <a:buNone/>
              <a:defRPr kumimoji="0" sz="4000" b="1" kern="1200">
                <a:solidFill>
                  <a:schemeClr val="tx2"/>
                </a:solidFill>
                <a:effectLst>
                  <a:outerShdw blurRad="31750" dist="25400" dir="5400000" algn="tl" rotWithShape="0">
                    <a:srgbClr val="000000">
                      <a:alpha val="25000"/>
                    </a:srgbClr>
                  </a:outerShdw>
                </a:effectLst>
                <a:latin typeface="+mj-lt"/>
                <a:ea typeface="+mj-ea"/>
                <a:cs typeface="+mj-cs"/>
              </a:defRPr>
            </a:lvl1pPr>
            <a:extLst/>
          </a:lstStyle>
          <a:p>
            <a:r>
              <a:rPr lang="en-GB" sz="2300" dirty="0" smtClean="0"/>
              <a:t>LO2 – Strategic Planning In Businesses – Business Objectives</a:t>
            </a:r>
            <a:endParaRPr lang="en-GB" sz="2300" dirty="0"/>
          </a:p>
        </p:txBody>
      </p:sp>
    </p:spTree>
    <p:extLst>
      <p:ext uri="{BB962C8B-B14F-4D97-AF65-F5344CB8AC3E}">
        <p14:creationId xmlns:p14="http://schemas.microsoft.com/office/powerpoint/2010/main" val="3490902560"/>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Rectangle 3"/>
          <p:cNvSpPr>
            <a:spLocks noGrp="1" noChangeArrowheads="1"/>
          </p:cNvSpPr>
          <p:nvPr>
            <p:ph idx="1"/>
          </p:nvPr>
        </p:nvSpPr>
        <p:spPr>
          <a:xfrm>
            <a:off x="142844" y="692696"/>
            <a:ext cx="8786874" cy="5688632"/>
          </a:xfrm>
        </p:spPr>
        <p:txBody>
          <a:bodyPr>
            <a:noAutofit/>
          </a:bodyPr>
          <a:lstStyle/>
          <a:p>
            <a:pPr marL="342900" indent="-342900">
              <a:spcBef>
                <a:spcPts val="600"/>
              </a:spcBef>
              <a:defRPr/>
            </a:pPr>
            <a:r>
              <a:rPr lang="en-US" sz="1300" smtClean="0">
                <a:cs typeface="Calibri" pitchFamily="34" charset="0"/>
              </a:rPr>
              <a:t>Business objectives are </a:t>
            </a:r>
            <a:r>
              <a:rPr lang="en-US" sz="1300" b="1" smtClean="0">
                <a:cs typeface="Calibri" pitchFamily="34" charset="0"/>
              </a:rPr>
              <a:t>short-term goals</a:t>
            </a:r>
            <a:r>
              <a:rPr lang="en-US" sz="1300" smtClean="0">
                <a:cs typeface="Calibri" pitchFamily="34" charset="0"/>
              </a:rPr>
              <a:t> will contribute to the strategic aims of the organisation. Strategic aims are tend to be given in general terms. Objectives are best described in </a:t>
            </a:r>
            <a:r>
              <a:rPr lang="en-US" sz="1300" b="1" smtClean="0">
                <a:cs typeface="Calibri" pitchFamily="34" charset="0"/>
              </a:rPr>
              <a:t>SMART</a:t>
            </a:r>
            <a:r>
              <a:rPr lang="en-US" sz="1300" smtClean="0">
                <a:cs typeface="Calibri" pitchFamily="34" charset="0"/>
              </a:rPr>
              <a:t> terms. </a:t>
            </a:r>
          </a:p>
          <a:p>
            <a:pPr lvl="1">
              <a:spcBef>
                <a:spcPts val="600"/>
              </a:spcBef>
              <a:buNone/>
              <a:defRPr/>
            </a:pPr>
            <a:r>
              <a:rPr lang="en-GB" sz="1300" b="1" i="1" smtClean="0">
                <a:cs typeface="Calibri" pitchFamily="34" charset="0"/>
              </a:rPr>
              <a:t>S</a:t>
            </a:r>
            <a:r>
              <a:rPr lang="en-GB" sz="1300" smtClean="0">
                <a:cs typeface="Calibri" pitchFamily="34" charset="0"/>
              </a:rPr>
              <a:t>pecific		-  ‘to raise profits’</a:t>
            </a:r>
          </a:p>
          <a:p>
            <a:pPr lvl="1">
              <a:spcBef>
                <a:spcPts val="600"/>
              </a:spcBef>
              <a:buNone/>
              <a:defRPr/>
            </a:pPr>
            <a:r>
              <a:rPr lang="en-GB" sz="1300" b="1" i="1" smtClean="0">
                <a:cs typeface="Calibri" pitchFamily="34" charset="0"/>
              </a:rPr>
              <a:t>M</a:t>
            </a:r>
            <a:r>
              <a:rPr lang="en-GB" sz="1300" smtClean="0">
                <a:cs typeface="Calibri" pitchFamily="34" charset="0"/>
              </a:rPr>
              <a:t>easurable	-  ‘by 20%’</a:t>
            </a:r>
          </a:p>
          <a:p>
            <a:pPr lvl="1">
              <a:spcBef>
                <a:spcPts val="600"/>
              </a:spcBef>
              <a:buNone/>
              <a:defRPr/>
            </a:pPr>
            <a:r>
              <a:rPr lang="en-GB" sz="1300" b="1" i="1" smtClean="0">
                <a:cs typeface="Calibri" pitchFamily="34" charset="0"/>
              </a:rPr>
              <a:t>A</a:t>
            </a:r>
            <a:r>
              <a:rPr lang="en-GB" sz="1300" smtClean="0">
                <a:cs typeface="Calibri" pitchFamily="34" charset="0"/>
              </a:rPr>
              <a:t>chievable	-  ‘by improving efficiency’</a:t>
            </a:r>
          </a:p>
          <a:p>
            <a:pPr lvl="1">
              <a:spcBef>
                <a:spcPts val="600"/>
              </a:spcBef>
              <a:buNone/>
              <a:defRPr/>
            </a:pPr>
            <a:r>
              <a:rPr lang="en-GB" sz="1300" b="1" i="1" smtClean="0">
                <a:cs typeface="Calibri" pitchFamily="34" charset="0"/>
              </a:rPr>
              <a:t>R</a:t>
            </a:r>
            <a:r>
              <a:rPr lang="en-GB" sz="1300" smtClean="0">
                <a:cs typeface="Calibri" pitchFamily="34" charset="0"/>
              </a:rPr>
              <a:t>esources	-  ‘based upon last years figures and resources at hand and market trends’</a:t>
            </a:r>
          </a:p>
          <a:p>
            <a:pPr lvl="1">
              <a:spcBef>
                <a:spcPts val="600"/>
              </a:spcBef>
              <a:buNone/>
              <a:defRPr/>
            </a:pPr>
            <a:r>
              <a:rPr lang="en-GB" sz="1300" b="1" i="1" smtClean="0">
                <a:cs typeface="Calibri" pitchFamily="34" charset="0"/>
              </a:rPr>
              <a:t>T</a:t>
            </a:r>
            <a:r>
              <a:rPr lang="en-GB" sz="1300" smtClean="0">
                <a:cs typeface="Calibri" pitchFamily="34" charset="0"/>
              </a:rPr>
              <a:t>ime-bound	-  ‘in this years trading’</a:t>
            </a:r>
          </a:p>
          <a:p>
            <a:pPr marL="342900" indent="-342900">
              <a:spcBef>
                <a:spcPts val="600"/>
              </a:spcBef>
            </a:pPr>
            <a:r>
              <a:rPr lang="en-GB" sz="1300" smtClean="0"/>
              <a:t>A problem with some objectives is that they are not very clear or specific. You may decide to join a gym but then only go when you feel like it; you may decide to save for a holiday without setting a specific amount. In both cases you may fail to fulfil your aims. This type of problem can be overcome by setting SMART objectives which are:</a:t>
            </a:r>
          </a:p>
          <a:p>
            <a:pPr>
              <a:spcBef>
                <a:spcPts val="600"/>
              </a:spcBef>
            </a:pPr>
            <a:r>
              <a:rPr lang="en-GB" sz="1300" b="1" smtClean="0"/>
              <a:t>Specific - </a:t>
            </a:r>
            <a:r>
              <a:rPr lang="en-GB" sz="1300" smtClean="0"/>
              <a:t>There is a clear definition, often including a number, for example saving £20 a week.</a:t>
            </a:r>
          </a:p>
          <a:p>
            <a:pPr>
              <a:spcBef>
                <a:spcPts val="600"/>
              </a:spcBef>
            </a:pPr>
            <a:r>
              <a:rPr lang="en-GB" sz="1300" b="1" smtClean="0"/>
              <a:t>Measurable - </a:t>
            </a:r>
            <a:r>
              <a:rPr lang="en-GB" sz="1300" smtClean="0"/>
              <a:t>This means achievement can be checked. Banking your savings means your bank statement will record and measure your achievement.</a:t>
            </a:r>
          </a:p>
          <a:p>
            <a:pPr>
              <a:spcBef>
                <a:spcPts val="600"/>
              </a:spcBef>
            </a:pPr>
            <a:r>
              <a:rPr lang="en-GB" sz="1300" b="1" smtClean="0"/>
              <a:t>Achievable - </a:t>
            </a:r>
            <a:r>
              <a:rPr lang="en-GB" sz="1300" smtClean="0"/>
              <a:t>This means you can attain your target if you stretch yourself a little – so saving £20 a week may be achievable without having to make too many sacrifices.</a:t>
            </a:r>
          </a:p>
          <a:p>
            <a:pPr>
              <a:spcBef>
                <a:spcPts val="600"/>
              </a:spcBef>
            </a:pPr>
            <a:r>
              <a:rPr lang="en-GB" sz="1300" b="1" smtClean="0"/>
              <a:t>Resources - </a:t>
            </a:r>
            <a:r>
              <a:rPr lang="en-GB" sz="1300" smtClean="0"/>
              <a:t>This means the target is sensible due to the resources at hand so that you stand a chance of achieving it. You could not save £20 a week if you did not have the tools for a  job that paid at least that amount.</a:t>
            </a:r>
          </a:p>
          <a:p>
            <a:pPr>
              <a:spcBef>
                <a:spcPts val="600"/>
              </a:spcBef>
            </a:pPr>
            <a:r>
              <a:rPr lang="en-GB" sz="1300" b="1" smtClean="0"/>
              <a:t>Time-bound - </a:t>
            </a:r>
            <a:r>
              <a:rPr lang="en-GB" sz="1300" smtClean="0"/>
              <a:t>Every objective should have a date for achievement or review. Therefore, you could set a time limit to review your progress after three months.</a:t>
            </a:r>
          </a:p>
          <a:p>
            <a:pPr marL="0" indent="0">
              <a:spcBef>
                <a:spcPts val="600"/>
              </a:spcBef>
              <a:buNone/>
            </a:pPr>
            <a:r>
              <a:rPr lang="en-GB" sz="1300" smtClean="0"/>
              <a:t>It should be fairly obvious from this list that it is very difficult to wriggle out of an objective that is SMART. You either achieve it or you don’t!</a:t>
            </a:r>
            <a:endParaRPr lang="en-GB" sz="1300" i="1" dirty="0">
              <a:cs typeface="Calibri" pitchFamily="34" charset="0"/>
            </a:endParaRPr>
          </a:p>
        </p:txBody>
      </p:sp>
      <p:sp>
        <p:nvSpPr>
          <p:cNvPr id="5" name="Title 2"/>
          <p:cNvSpPr txBox="1">
            <a:spLocks/>
          </p:cNvSpPr>
          <p:nvPr/>
        </p:nvSpPr>
        <p:spPr>
          <a:xfrm>
            <a:off x="107504" y="116632"/>
            <a:ext cx="8856984" cy="504056"/>
          </a:xfrm>
          <a:prstGeom prst="rect">
            <a:avLst/>
          </a:prstGeom>
        </p:spPr>
        <p:txBody>
          <a:bodyPr vert="horz" rtlCol="0" anchor="ctr">
            <a:noAutofit/>
            <a:scene3d>
              <a:camera prst="orthographicFront"/>
              <a:lightRig rig="soft" dir="t"/>
            </a:scene3d>
            <a:sp3d prstMaterial="softEdge">
              <a:bevelT w="25400" h="25400"/>
            </a:sp3d>
          </a:bodyPr>
          <a:lstStyle>
            <a:lvl1pPr algn="l" rtl="0" eaLnBrk="1" latinLnBrk="0" hangingPunct="1">
              <a:spcBef>
                <a:spcPct val="0"/>
              </a:spcBef>
              <a:buNone/>
              <a:defRPr kumimoji="0" sz="4000" b="1" kern="1200">
                <a:solidFill>
                  <a:schemeClr val="tx2"/>
                </a:solidFill>
                <a:effectLst>
                  <a:outerShdw blurRad="31750" dist="25400" dir="5400000" algn="tl" rotWithShape="0">
                    <a:srgbClr val="000000">
                      <a:alpha val="25000"/>
                    </a:srgbClr>
                  </a:outerShdw>
                </a:effectLst>
                <a:latin typeface="+mj-lt"/>
                <a:ea typeface="+mj-ea"/>
                <a:cs typeface="+mj-cs"/>
              </a:defRPr>
            </a:lvl1pPr>
            <a:extLst/>
          </a:lstStyle>
          <a:p>
            <a:r>
              <a:rPr lang="en-GB" sz="2300" dirty="0" smtClean="0"/>
              <a:t>LO2 – Strategic Planning In Businesses – Business Objectives</a:t>
            </a:r>
            <a:endParaRPr lang="en-GB" sz="2300" dirty="0"/>
          </a:p>
        </p:txBody>
      </p:sp>
    </p:spTree>
    <p:extLst>
      <p:ext uri="{BB962C8B-B14F-4D97-AF65-F5344CB8AC3E}">
        <p14:creationId xmlns:p14="http://schemas.microsoft.com/office/powerpoint/2010/main" val="3033181623"/>
      </p:ext>
    </p:extLst>
  </p:cSld>
  <p:clrMapOvr>
    <a:masterClrMapping/>
  </p:clrMapOvr>
  <p:transition/>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79512" y="908720"/>
            <a:ext cx="8784976" cy="5832648"/>
          </a:xfrm>
        </p:spPr>
        <p:txBody>
          <a:bodyPr>
            <a:normAutofit/>
          </a:bodyPr>
          <a:lstStyle/>
          <a:p>
            <a:pPr marL="0" indent="0" fontAlgn="auto">
              <a:spcBef>
                <a:spcPts val="0"/>
              </a:spcBef>
              <a:spcAft>
                <a:spcPts val="1200"/>
              </a:spcAft>
              <a:buNone/>
              <a:defRPr/>
            </a:pPr>
            <a:r>
              <a:rPr lang="en-GB" sz="2400" b="1" dirty="0" smtClean="0"/>
              <a:t>Task 16 – P4.12</a:t>
            </a:r>
            <a:r>
              <a:rPr lang="en-GB" sz="2400" dirty="0" smtClean="0"/>
              <a:t> </a:t>
            </a:r>
            <a:r>
              <a:rPr lang="en-GB" sz="2400" dirty="0" smtClean="0"/>
              <a:t>– Using </a:t>
            </a:r>
            <a:r>
              <a:rPr lang="en-GB" sz="2400" b="1" dirty="0" smtClean="0"/>
              <a:t>ALL</a:t>
            </a:r>
            <a:r>
              <a:rPr lang="en-GB" sz="2400" dirty="0" smtClean="0"/>
              <a:t> stakeholder areas in both of your businesses, explain their points of view with regards to how they would want to influence the </a:t>
            </a:r>
            <a:r>
              <a:rPr lang="en-GB" sz="2400" dirty="0" smtClean="0"/>
              <a:t>objectives </a:t>
            </a:r>
            <a:r>
              <a:rPr lang="en-GB" sz="2400" dirty="0" smtClean="0"/>
              <a:t>of your </a:t>
            </a:r>
            <a:r>
              <a:rPr lang="en-GB" sz="2400" b="1" u="sng" dirty="0" smtClean="0"/>
              <a:t>two</a:t>
            </a:r>
            <a:r>
              <a:rPr lang="en-GB" sz="2400" dirty="0" smtClean="0"/>
              <a:t> </a:t>
            </a:r>
            <a:r>
              <a:rPr lang="en-GB" sz="2400" dirty="0" smtClean="0"/>
              <a:t>businesses.</a:t>
            </a:r>
          </a:p>
          <a:p>
            <a:pPr marL="0" indent="0">
              <a:spcBef>
                <a:spcPts val="0"/>
              </a:spcBef>
              <a:spcAft>
                <a:spcPts val="1200"/>
              </a:spcAft>
              <a:buNone/>
              <a:defRPr/>
            </a:pPr>
            <a:r>
              <a:rPr lang="en-GB" sz="2400" b="1" dirty="0"/>
              <a:t>REMEMBER</a:t>
            </a:r>
            <a:r>
              <a:rPr lang="en-GB" sz="2400" dirty="0"/>
              <a:t> – for both organisations you WILL need to do some research and possibly use educational guesses as to the aims and </a:t>
            </a:r>
            <a:r>
              <a:rPr lang="en-GB" sz="2400" dirty="0" smtClean="0"/>
              <a:t>objectives.</a:t>
            </a:r>
          </a:p>
          <a:p>
            <a:pPr marL="0" indent="0">
              <a:spcBef>
                <a:spcPts val="0"/>
              </a:spcBef>
              <a:spcAft>
                <a:spcPts val="1200"/>
              </a:spcAft>
              <a:buNone/>
              <a:defRPr/>
            </a:pPr>
            <a:endParaRPr lang="en-GB" sz="2400" dirty="0"/>
          </a:p>
          <a:p>
            <a:pPr marL="0" indent="0" algn="ctr">
              <a:spcAft>
                <a:spcPts val="1200"/>
              </a:spcAft>
              <a:buNone/>
              <a:defRPr/>
            </a:pPr>
            <a:endParaRPr lang="en-GB" sz="2400" b="1" dirty="0" smtClean="0"/>
          </a:p>
          <a:p>
            <a:pPr marL="0" indent="0" algn="ctr">
              <a:spcAft>
                <a:spcPts val="1200"/>
              </a:spcAft>
              <a:buNone/>
              <a:defRPr/>
            </a:pPr>
            <a:endParaRPr lang="en-GB" sz="2400" b="1" dirty="0"/>
          </a:p>
          <a:p>
            <a:pPr marL="0" indent="0" algn="ctr">
              <a:spcAft>
                <a:spcPts val="1200"/>
              </a:spcAft>
              <a:buNone/>
              <a:defRPr/>
            </a:pPr>
            <a:r>
              <a:rPr lang="en-GB" sz="2400" b="1" dirty="0" smtClean="0"/>
              <a:t>For </a:t>
            </a:r>
            <a:r>
              <a:rPr lang="en-GB" sz="2400" b="1" dirty="0" smtClean="0"/>
              <a:t>explanations of the different stakeholders, see </a:t>
            </a:r>
            <a:r>
              <a:rPr lang="en-GB" sz="2400" b="1" dirty="0" smtClean="0"/>
              <a:t>LO1 </a:t>
            </a:r>
            <a:r>
              <a:rPr lang="en-GB" sz="2400" b="1" dirty="0" smtClean="0"/>
              <a:t>– </a:t>
            </a:r>
            <a:r>
              <a:rPr lang="en-GB" sz="2400" b="1" dirty="0" smtClean="0"/>
              <a:t>P3</a:t>
            </a:r>
            <a:endParaRPr lang="en-GB" sz="2400" b="1" dirty="0" smtClean="0"/>
          </a:p>
          <a:p>
            <a:pPr marL="0" indent="0">
              <a:spcBef>
                <a:spcPts val="600"/>
              </a:spcBef>
              <a:buNone/>
              <a:defRPr/>
            </a:pPr>
            <a:endParaRPr lang="en-GB" sz="2400" b="1" dirty="0">
              <a:cs typeface="Calibri" pitchFamily="34" charset="0"/>
            </a:endParaRPr>
          </a:p>
        </p:txBody>
      </p:sp>
      <p:graphicFrame>
        <p:nvGraphicFramePr>
          <p:cNvPr id="5" name="Table 4"/>
          <p:cNvGraphicFramePr>
            <a:graphicFrameLocks noGrp="1"/>
          </p:cNvGraphicFramePr>
          <p:nvPr>
            <p:extLst>
              <p:ext uri="{D42A27DB-BD31-4B8C-83A1-F6EECF244321}">
                <p14:modId xmlns:p14="http://schemas.microsoft.com/office/powerpoint/2010/main" val="2901975230"/>
              </p:ext>
            </p:extLst>
          </p:nvPr>
        </p:nvGraphicFramePr>
        <p:xfrm>
          <a:off x="179512" y="3861048"/>
          <a:ext cx="8784976" cy="931672"/>
        </p:xfrm>
        <a:graphic>
          <a:graphicData uri="http://schemas.openxmlformats.org/drawingml/2006/table">
            <a:tbl>
              <a:tblPr firstRow="1" bandRow="1">
                <a:tableStyleId>{5C22544A-7EE6-4342-B048-85BDC9FD1C3A}</a:tableStyleId>
              </a:tblPr>
              <a:tblGrid>
                <a:gridCol w="2196244"/>
                <a:gridCol w="2196244"/>
                <a:gridCol w="2196244"/>
                <a:gridCol w="2196244"/>
              </a:tblGrid>
              <a:tr h="370840">
                <a:tc>
                  <a:txBody>
                    <a:bodyPr/>
                    <a:lstStyle/>
                    <a:p>
                      <a:pPr algn="ctr">
                        <a:lnSpc>
                          <a:spcPct val="115000"/>
                        </a:lnSpc>
                        <a:spcAft>
                          <a:spcPts val="0"/>
                        </a:spcAft>
                      </a:pPr>
                      <a:r>
                        <a:rPr lang="en-GB" sz="1600" b="1" dirty="0">
                          <a:solidFill>
                            <a:schemeClr val="tx1"/>
                          </a:solidFill>
                          <a:latin typeface="Calibri"/>
                          <a:ea typeface="Times New Roman"/>
                        </a:rPr>
                        <a:t>Managers / Employees </a:t>
                      </a:r>
                      <a:endParaRPr lang="en-GB" sz="1600" dirty="0">
                        <a:solidFill>
                          <a:schemeClr val="tx1"/>
                        </a:solidFill>
                        <a:latin typeface="Times New Roman"/>
                        <a:ea typeface="Times New Roman"/>
                      </a:endParaRPr>
                    </a:p>
                  </a:txBody>
                  <a:tcPr marL="68580" marR="68580" marT="0" marB="0" anchor="ctr">
                    <a:solidFill>
                      <a:schemeClr val="tx2">
                        <a:lumMod val="20000"/>
                        <a:lumOff val="80000"/>
                      </a:schemeClr>
                    </a:solidFill>
                  </a:tcPr>
                </a:tc>
                <a:tc>
                  <a:txBody>
                    <a:bodyPr/>
                    <a:lstStyle/>
                    <a:p>
                      <a:pPr algn="ctr">
                        <a:lnSpc>
                          <a:spcPct val="115000"/>
                        </a:lnSpc>
                        <a:spcAft>
                          <a:spcPts val="0"/>
                        </a:spcAft>
                      </a:pPr>
                      <a:r>
                        <a:rPr lang="en-GB" sz="1600" b="1" dirty="0">
                          <a:solidFill>
                            <a:schemeClr val="tx1"/>
                          </a:solidFill>
                          <a:latin typeface="Calibri"/>
                          <a:ea typeface="Times New Roman"/>
                        </a:rPr>
                        <a:t>Shareholders</a:t>
                      </a:r>
                      <a:endParaRPr lang="en-GB" sz="1600" dirty="0">
                        <a:solidFill>
                          <a:schemeClr val="tx1"/>
                        </a:solidFill>
                        <a:latin typeface="Times New Roman"/>
                        <a:ea typeface="Times New Roman"/>
                      </a:endParaRPr>
                    </a:p>
                  </a:txBody>
                  <a:tcPr marL="68580" marR="68580" marT="0" marB="0" anchor="ctr">
                    <a:solidFill>
                      <a:schemeClr val="tx2">
                        <a:lumMod val="20000"/>
                        <a:lumOff val="80000"/>
                      </a:schemeClr>
                    </a:solidFill>
                  </a:tcPr>
                </a:tc>
                <a:tc>
                  <a:txBody>
                    <a:bodyPr/>
                    <a:lstStyle/>
                    <a:p>
                      <a:pPr algn="ctr">
                        <a:lnSpc>
                          <a:spcPct val="115000"/>
                        </a:lnSpc>
                        <a:spcAft>
                          <a:spcPts val="0"/>
                        </a:spcAft>
                      </a:pPr>
                      <a:r>
                        <a:rPr lang="en-GB" sz="1600" b="1" dirty="0">
                          <a:solidFill>
                            <a:schemeClr val="tx1"/>
                          </a:solidFill>
                          <a:latin typeface="Calibri"/>
                          <a:ea typeface="Times New Roman"/>
                        </a:rPr>
                        <a:t>Customers</a:t>
                      </a:r>
                      <a:endParaRPr lang="en-GB" sz="1600" dirty="0">
                        <a:solidFill>
                          <a:schemeClr val="tx1"/>
                        </a:solidFill>
                        <a:latin typeface="Times New Roman"/>
                        <a:ea typeface="Times New Roman"/>
                      </a:endParaRPr>
                    </a:p>
                  </a:txBody>
                  <a:tcPr marL="68580" marR="68580" marT="0" marB="0" anchor="ctr">
                    <a:solidFill>
                      <a:schemeClr val="tx2">
                        <a:lumMod val="20000"/>
                        <a:lumOff val="80000"/>
                      </a:schemeClr>
                    </a:solidFill>
                  </a:tcPr>
                </a:tc>
                <a:tc>
                  <a:txBody>
                    <a:bodyPr/>
                    <a:lstStyle/>
                    <a:p>
                      <a:pPr algn="ctr">
                        <a:lnSpc>
                          <a:spcPct val="115000"/>
                        </a:lnSpc>
                        <a:spcAft>
                          <a:spcPts val="0"/>
                        </a:spcAft>
                      </a:pPr>
                      <a:r>
                        <a:rPr lang="en-GB" sz="1600" b="1" dirty="0">
                          <a:solidFill>
                            <a:schemeClr val="tx1"/>
                          </a:solidFill>
                          <a:latin typeface="Calibri"/>
                          <a:ea typeface="Times New Roman"/>
                        </a:rPr>
                        <a:t>Suppliers</a:t>
                      </a:r>
                      <a:endParaRPr lang="en-GB" sz="1600" dirty="0">
                        <a:solidFill>
                          <a:schemeClr val="tx1"/>
                        </a:solidFill>
                        <a:latin typeface="Times New Roman"/>
                        <a:ea typeface="Times New Roman"/>
                      </a:endParaRPr>
                    </a:p>
                  </a:txBody>
                  <a:tcPr marL="68580" marR="68580" marT="0" marB="0" anchor="ctr">
                    <a:solidFill>
                      <a:schemeClr val="tx2">
                        <a:lumMod val="20000"/>
                        <a:lumOff val="80000"/>
                      </a:schemeClr>
                    </a:solidFill>
                  </a:tcPr>
                </a:tc>
              </a:tr>
              <a:tr h="370840">
                <a:tc>
                  <a:txBody>
                    <a:bodyPr/>
                    <a:lstStyle/>
                    <a:p>
                      <a:pPr algn="ctr">
                        <a:lnSpc>
                          <a:spcPct val="115000"/>
                        </a:lnSpc>
                        <a:spcAft>
                          <a:spcPts val="0"/>
                        </a:spcAft>
                      </a:pPr>
                      <a:r>
                        <a:rPr lang="en-GB" sz="1600" b="1" dirty="0">
                          <a:solidFill>
                            <a:schemeClr val="tx1"/>
                          </a:solidFill>
                          <a:latin typeface="Calibri"/>
                          <a:ea typeface="Times New Roman"/>
                        </a:rPr>
                        <a:t>Owners</a:t>
                      </a:r>
                      <a:endParaRPr lang="en-GB" sz="1600" dirty="0">
                        <a:solidFill>
                          <a:schemeClr val="tx1"/>
                        </a:solidFill>
                        <a:latin typeface="Times New Roman"/>
                        <a:ea typeface="Times New Roman"/>
                      </a:endParaRPr>
                    </a:p>
                  </a:txBody>
                  <a:tcPr marL="68580" marR="68580" marT="0" marB="0" anchor="ctr">
                    <a:solidFill>
                      <a:schemeClr val="tx2">
                        <a:lumMod val="20000"/>
                        <a:lumOff val="80000"/>
                      </a:schemeClr>
                    </a:solidFill>
                  </a:tcPr>
                </a:tc>
                <a:tc>
                  <a:txBody>
                    <a:bodyPr/>
                    <a:lstStyle/>
                    <a:p>
                      <a:pPr algn="ctr">
                        <a:lnSpc>
                          <a:spcPct val="115000"/>
                        </a:lnSpc>
                        <a:spcAft>
                          <a:spcPts val="0"/>
                        </a:spcAft>
                      </a:pPr>
                      <a:r>
                        <a:rPr lang="en-GB" sz="1600" b="1" dirty="0">
                          <a:solidFill>
                            <a:schemeClr val="tx1"/>
                          </a:solidFill>
                          <a:latin typeface="Calibri"/>
                          <a:ea typeface="Times New Roman"/>
                        </a:rPr>
                        <a:t>Trade Unions / Employer Associations</a:t>
                      </a:r>
                      <a:endParaRPr lang="en-GB" sz="1600" dirty="0">
                        <a:solidFill>
                          <a:schemeClr val="tx1"/>
                        </a:solidFill>
                        <a:latin typeface="Times New Roman"/>
                        <a:ea typeface="Times New Roman"/>
                      </a:endParaRPr>
                    </a:p>
                  </a:txBody>
                  <a:tcPr marL="68580" marR="68580" marT="0" marB="0" anchor="ctr">
                    <a:solidFill>
                      <a:schemeClr val="tx2">
                        <a:lumMod val="20000"/>
                        <a:lumOff val="80000"/>
                      </a:schemeClr>
                    </a:solidFill>
                  </a:tcPr>
                </a:tc>
                <a:tc>
                  <a:txBody>
                    <a:bodyPr/>
                    <a:lstStyle/>
                    <a:p>
                      <a:pPr algn="ctr">
                        <a:lnSpc>
                          <a:spcPct val="115000"/>
                        </a:lnSpc>
                        <a:spcAft>
                          <a:spcPts val="0"/>
                        </a:spcAft>
                      </a:pPr>
                      <a:r>
                        <a:rPr lang="en-GB" sz="1600" b="1" dirty="0">
                          <a:solidFill>
                            <a:schemeClr val="tx1"/>
                          </a:solidFill>
                          <a:latin typeface="Calibri"/>
                          <a:ea typeface="Times New Roman"/>
                        </a:rPr>
                        <a:t>Local and National Communities</a:t>
                      </a:r>
                      <a:endParaRPr lang="en-GB" sz="1600" dirty="0">
                        <a:solidFill>
                          <a:schemeClr val="tx1"/>
                        </a:solidFill>
                        <a:latin typeface="Times New Roman"/>
                        <a:ea typeface="Times New Roman"/>
                      </a:endParaRPr>
                    </a:p>
                  </a:txBody>
                  <a:tcPr marL="68580" marR="68580" marT="0" marB="0" anchor="ctr">
                    <a:solidFill>
                      <a:schemeClr val="tx2">
                        <a:lumMod val="20000"/>
                        <a:lumOff val="80000"/>
                      </a:schemeClr>
                    </a:solidFill>
                  </a:tcPr>
                </a:tc>
                <a:tc>
                  <a:txBody>
                    <a:bodyPr/>
                    <a:lstStyle/>
                    <a:p>
                      <a:pPr algn="ctr">
                        <a:lnSpc>
                          <a:spcPct val="115000"/>
                        </a:lnSpc>
                        <a:spcAft>
                          <a:spcPts val="0"/>
                        </a:spcAft>
                      </a:pPr>
                      <a:r>
                        <a:rPr lang="en-GB" sz="1600" b="1" dirty="0">
                          <a:solidFill>
                            <a:schemeClr val="tx1"/>
                          </a:solidFill>
                          <a:latin typeface="Calibri"/>
                          <a:ea typeface="Times New Roman"/>
                        </a:rPr>
                        <a:t>Government (Local and Central)</a:t>
                      </a:r>
                      <a:endParaRPr lang="en-GB" sz="1600" dirty="0">
                        <a:solidFill>
                          <a:schemeClr val="tx1"/>
                        </a:solidFill>
                        <a:latin typeface="Times New Roman"/>
                        <a:ea typeface="Times New Roman"/>
                      </a:endParaRPr>
                    </a:p>
                  </a:txBody>
                  <a:tcPr marL="68580" marR="68580" marT="0" marB="0" anchor="ctr">
                    <a:solidFill>
                      <a:schemeClr val="tx2">
                        <a:lumMod val="20000"/>
                        <a:lumOff val="80000"/>
                      </a:schemeClr>
                    </a:solidFill>
                  </a:tcPr>
                </a:tc>
              </a:tr>
            </a:tbl>
          </a:graphicData>
        </a:graphic>
      </p:graphicFrame>
      <p:sp>
        <p:nvSpPr>
          <p:cNvPr id="16" name="Title 2"/>
          <p:cNvSpPr txBox="1">
            <a:spLocks/>
          </p:cNvSpPr>
          <p:nvPr/>
        </p:nvSpPr>
        <p:spPr>
          <a:xfrm>
            <a:off x="179512" y="188640"/>
            <a:ext cx="8856984" cy="504056"/>
          </a:xfrm>
          <a:prstGeom prst="rect">
            <a:avLst/>
          </a:prstGeom>
        </p:spPr>
        <p:txBody>
          <a:bodyPr vert="horz" rtlCol="0" anchor="ctr">
            <a:noAutofit/>
            <a:scene3d>
              <a:camera prst="orthographicFront"/>
              <a:lightRig rig="soft" dir="t"/>
            </a:scene3d>
            <a:sp3d prstMaterial="softEdge">
              <a:bevelT w="25400" h="25400"/>
            </a:sp3d>
          </a:bodyPr>
          <a:lstStyle>
            <a:lvl1pPr algn="l" rtl="0" eaLnBrk="1" latinLnBrk="0" hangingPunct="1">
              <a:spcBef>
                <a:spcPct val="0"/>
              </a:spcBef>
              <a:buNone/>
              <a:defRPr kumimoji="0" sz="4000" b="1" kern="1200">
                <a:solidFill>
                  <a:schemeClr val="tx2"/>
                </a:solidFill>
                <a:effectLst>
                  <a:outerShdw blurRad="31750" dist="25400" dir="5400000" algn="tl" rotWithShape="0">
                    <a:srgbClr val="000000">
                      <a:alpha val="25000"/>
                    </a:srgbClr>
                  </a:outerShdw>
                </a:effectLst>
                <a:latin typeface="+mj-lt"/>
                <a:ea typeface="+mj-ea"/>
                <a:cs typeface="+mj-cs"/>
              </a:defRPr>
            </a:lvl1pPr>
            <a:extLst/>
          </a:lstStyle>
          <a:p>
            <a:r>
              <a:rPr lang="en-GB" sz="2400" dirty="0" smtClean="0"/>
              <a:t>LO2 – Strategic Planning In Businesses – Stakeholder influence on Strategic Objectives</a:t>
            </a:r>
            <a:endParaRPr lang="en-GB" sz="2400" dirty="0"/>
          </a:p>
        </p:txBody>
      </p:sp>
    </p:spTree>
    <p:extLst>
      <p:ext uri="{BB962C8B-B14F-4D97-AF65-F5344CB8AC3E}">
        <p14:creationId xmlns:p14="http://schemas.microsoft.com/office/powerpoint/2010/main" val="3457116248"/>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30832" y="620688"/>
            <a:ext cx="8589640" cy="5400600"/>
          </a:xfrm>
        </p:spPr>
        <p:txBody>
          <a:bodyPr>
            <a:noAutofit/>
          </a:bodyPr>
          <a:lstStyle/>
          <a:p>
            <a:pPr>
              <a:lnSpc>
                <a:spcPct val="110000"/>
              </a:lnSpc>
              <a:spcAft>
                <a:spcPts val="1200"/>
              </a:spcAft>
            </a:pPr>
            <a:r>
              <a:rPr lang="en-US" sz="1600" b="1" dirty="0" smtClean="0"/>
              <a:t>Span </a:t>
            </a:r>
            <a:r>
              <a:rPr lang="en-US" sz="1600" b="1" dirty="0" smtClean="0"/>
              <a:t>of Control</a:t>
            </a:r>
            <a:r>
              <a:rPr lang="en-US" sz="1600" dirty="0" smtClean="0"/>
              <a:t> is also illustrated on </a:t>
            </a:r>
            <a:r>
              <a:rPr lang="en-GB" sz="1600" dirty="0" smtClean="0"/>
              <a:t>organisation</a:t>
            </a:r>
            <a:r>
              <a:rPr lang="en-US" sz="1600" dirty="0" smtClean="0"/>
              <a:t> charts. Span is the number </a:t>
            </a:r>
            <a:r>
              <a:rPr lang="en-US" sz="1600" dirty="0" smtClean="0"/>
              <a:t>of employees who can be effectively and efficiently supervised by a </a:t>
            </a:r>
            <a:r>
              <a:rPr lang="en-US" sz="1600" dirty="0" smtClean="0"/>
              <a:t>manager. Some departments need to split when there are too many tasks or responsibilities, such as Finance from Admin is a company is large or ICT and Computing if the courses or curriculum has no overlaps.</a:t>
            </a:r>
          </a:p>
          <a:p>
            <a:pPr>
              <a:lnSpc>
                <a:spcPct val="110000"/>
              </a:lnSpc>
              <a:spcAft>
                <a:spcPts val="1200"/>
              </a:spcAft>
            </a:pPr>
            <a:r>
              <a:rPr lang="en-US" sz="1600" dirty="0" smtClean="0"/>
              <a:t>Width </a:t>
            </a:r>
            <a:r>
              <a:rPr lang="en-US" sz="1600" dirty="0" smtClean="0"/>
              <a:t>of span </a:t>
            </a:r>
            <a:r>
              <a:rPr lang="en-US" sz="1600" dirty="0" smtClean="0"/>
              <a:t>can be affected </a:t>
            </a:r>
            <a:r>
              <a:rPr lang="en-US" sz="1600" dirty="0" smtClean="0"/>
              <a:t>by</a:t>
            </a:r>
            <a:r>
              <a:rPr lang="en-US" sz="1600" dirty="0" smtClean="0"/>
              <a:t>:</a:t>
            </a:r>
          </a:p>
          <a:p>
            <a:pPr>
              <a:lnSpc>
                <a:spcPct val="110000"/>
              </a:lnSpc>
              <a:spcAft>
                <a:spcPts val="1200"/>
              </a:spcAft>
            </a:pPr>
            <a:endParaRPr lang="en-US" sz="1600" dirty="0" smtClean="0"/>
          </a:p>
          <a:p>
            <a:pPr lvl="2">
              <a:spcAft>
                <a:spcPts val="1200"/>
              </a:spcAft>
            </a:pPr>
            <a:endParaRPr lang="en-US" sz="1600" dirty="0" smtClean="0"/>
          </a:p>
          <a:p>
            <a:pPr>
              <a:lnSpc>
                <a:spcPct val="110000"/>
              </a:lnSpc>
              <a:spcBef>
                <a:spcPts val="0"/>
              </a:spcBef>
              <a:spcAft>
                <a:spcPts val="1200"/>
              </a:spcAft>
            </a:pPr>
            <a:endParaRPr lang="en-US" sz="1000" dirty="0" smtClean="0"/>
          </a:p>
          <a:p>
            <a:pPr>
              <a:lnSpc>
                <a:spcPct val="110000"/>
              </a:lnSpc>
              <a:spcBef>
                <a:spcPts val="0"/>
              </a:spcBef>
              <a:spcAft>
                <a:spcPts val="1200"/>
              </a:spcAft>
            </a:pPr>
            <a:r>
              <a:rPr lang="en-US" sz="1600" b="1" dirty="0" smtClean="0"/>
              <a:t>Communication flow</a:t>
            </a:r>
            <a:r>
              <a:rPr lang="en-US" sz="1600" dirty="0" smtClean="0"/>
              <a:t> – How many departments or how the structure of the company is formed can also depend on how they communicate. A company with branches all over Britain might have one central admin and finance to make communication easier but if there are branches around the world, then laws, money, wages, legal issues and banks may mean that there are several admins and several finance offices.</a:t>
            </a:r>
          </a:p>
          <a:p>
            <a:pPr>
              <a:lnSpc>
                <a:spcPct val="110000"/>
              </a:lnSpc>
              <a:spcBef>
                <a:spcPts val="0"/>
              </a:spcBef>
              <a:spcAft>
                <a:spcPts val="1200"/>
              </a:spcAft>
            </a:pPr>
            <a:r>
              <a:rPr lang="en-US" sz="1600" dirty="0" smtClean="0"/>
              <a:t>Similarly logistics can be </a:t>
            </a:r>
            <a:r>
              <a:rPr lang="en-GB" sz="1600" dirty="0" smtClean="0"/>
              <a:t>centralised</a:t>
            </a:r>
            <a:r>
              <a:rPr lang="en-US" sz="1600" dirty="0" smtClean="0"/>
              <a:t> for a country like Amazon is, warehousing too whereas Argos and Tesco's have devolved warehousing and logistics because of the nature of the goods and size of the company.</a:t>
            </a:r>
            <a:endParaRPr lang="en-US" sz="1600" dirty="0" smtClean="0"/>
          </a:p>
        </p:txBody>
      </p:sp>
      <p:graphicFrame>
        <p:nvGraphicFramePr>
          <p:cNvPr id="5" name="Table 4"/>
          <p:cNvGraphicFramePr>
            <a:graphicFrameLocks noGrp="1"/>
          </p:cNvGraphicFramePr>
          <p:nvPr>
            <p:extLst>
              <p:ext uri="{D42A27DB-BD31-4B8C-83A1-F6EECF244321}">
                <p14:modId xmlns:p14="http://schemas.microsoft.com/office/powerpoint/2010/main" val="3896815877"/>
              </p:ext>
            </p:extLst>
          </p:nvPr>
        </p:nvGraphicFramePr>
        <p:xfrm>
          <a:off x="323528" y="2564904"/>
          <a:ext cx="8568952" cy="1158240"/>
        </p:xfrm>
        <a:graphic>
          <a:graphicData uri="http://schemas.openxmlformats.org/drawingml/2006/table">
            <a:tbl>
              <a:tblPr firstRow="1" bandRow="1">
                <a:tableStyleId>{5C22544A-7EE6-4342-B048-85BDC9FD1C3A}</a:tableStyleId>
              </a:tblPr>
              <a:tblGrid>
                <a:gridCol w="2142238"/>
                <a:gridCol w="2142238"/>
                <a:gridCol w="2142238"/>
                <a:gridCol w="2142238"/>
              </a:tblGrid>
              <a:tr h="144016">
                <a:tc>
                  <a:txBody>
                    <a:bodyPr/>
                    <a:lstStyle/>
                    <a:p>
                      <a:pPr marL="0" marR="0" lvl="2" indent="0" algn="ctr" defTabSz="914400" rtl="0" eaLnBrk="1" fontAlgn="auto" latinLnBrk="0" hangingPunct="1">
                        <a:lnSpc>
                          <a:spcPct val="100000"/>
                        </a:lnSpc>
                        <a:spcBef>
                          <a:spcPts val="0"/>
                        </a:spcBef>
                        <a:spcAft>
                          <a:spcPts val="0"/>
                        </a:spcAft>
                        <a:buClrTx/>
                        <a:buSzTx/>
                        <a:buFontTx/>
                        <a:buNone/>
                        <a:tabLst/>
                        <a:defRPr/>
                      </a:pPr>
                      <a:r>
                        <a:rPr lang="en-US" sz="1600" b="1" dirty="0" smtClean="0">
                          <a:solidFill>
                            <a:schemeClr val="tx1"/>
                          </a:solidFill>
                          <a:latin typeface="Calibri" pitchFamily="34" charset="0"/>
                          <a:cs typeface="Calibri" pitchFamily="34" charset="0"/>
                        </a:rPr>
                        <a:t>Skills and Abilities of the Manager</a:t>
                      </a:r>
                    </a:p>
                  </a:txBody>
                  <a:tcPr anchor="ctr"/>
                </a:tc>
                <a:tc>
                  <a:txBody>
                    <a:bodyPr/>
                    <a:lstStyle/>
                    <a:p>
                      <a:pPr algn="ctr"/>
                      <a:r>
                        <a:rPr lang="en-US" sz="1600" b="1" dirty="0" smtClean="0">
                          <a:solidFill>
                            <a:schemeClr val="tx1"/>
                          </a:solidFill>
                          <a:latin typeface="Calibri" pitchFamily="34" charset="0"/>
                          <a:cs typeface="Calibri" pitchFamily="34" charset="0"/>
                        </a:rPr>
                        <a:t>Employee Characteristics</a:t>
                      </a:r>
                      <a:endParaRPr lang="en-GB" sz="1600" b="1" dirty="0">
                        <a:solidFill>
                          <a:schemeClr val="tx1"/>
                        </a:solidFill>
                        <a:latin typeface="Calibri" pitchFamily="34" charset="0"/>
                        <a:cs typeface="Calibri" pitchFamily="34" charset="0"/>
                      </a:endParaRPr>
                    </a:p>
                  </a:txBody>
                  <a:tcPr anchor="ctr"/>
                </a:tc>
                <a:tc gridSpan="2">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b="1" dirty="0" smtClean="0">
                          <a:solidFill>
                            <a:schemeClr val="tx1"/>
                          </a:solidFill>
                          <a:latin typeface="Calibri" pitchFamily="34" charset="0"/>
                          <a:cs typeface="Calibri" pitchFamily="34" charset="0"/>
                        </a:rPr>
                        <a:t>Characteristics of the Work Being Done</a:t>
                      </a:r>
                      <a:endParaRPr lang="en-GB" sz="1600" b="1" dirty="0" smtClean="0">
                        <a:solidFill>
                          <a:schemeClr val="tx1"/>
                        </a:solidFill>
                        <a:latin typeface="Calibri" pitchFamily="34" charset="0"/>
                        <a:cs typeface="Calibri" pitchFamily="34" charset="0"/>
                      </a:endParaRPr>
                    </a:p>
                  </a:txBody>
                  <a:tcPr anchor="ctr"/>
                </a:tc>
                <a:tc hMerge="1">
                  <a:txBody>
                    <a:bodyPr/>
                    <a:lstStyle/>
                    <a:p>
                      <a:pPr algn="ctr"/>
                      <a:endParaRPr lang="en-GB" sz="1800" b="1" dirty="0">
                        <a:solidFill>
                          <a:schemeClr val="tx1"/>
                        </a:solidFill>
                        <a:latin typeface="Calibri" pitchFamily="34" charset="0"/>
                        <a:cs typeface="Calibri" pitchFamily="34" charset="0"/>
                      </a:endParaRPr>
                    </a:p>
                  </a:txBody>
                  <a:tcPr anchor="ctr"/>
                </a:tc>
              </a:tr>
              <a:tr h="152008">
                <a:tc>
                  <a:txBody>
                    <a:bodyPr/>
                    <a:lstStyle/>
                    <a:p>
                      <a:pPr algn="ctr"/>
                      <a:r>
                        <a:rPr lang="en-US" sz="1600" b="1" dirty="0" smtClean="0">
                          <a:solidFill>
                            <a:schemeClr val="tx1"/>
                          </a:solidFill>
                          <a:latin typeface="Calibri" pitchFamily="34" charset="0"/>
                          <a:cs typeface="Calibri" pitchFamily="34" charset="0"/>
                        </a:rPr>
                        <a:t>Similarity of Tasks</a:t>
                      </a:r>
                      <a:endParaRPr lang="en-GB" sz="1600" b="1" dirty="0">
                        <a:solidFill>
                          <a:schemeClr val="tx1"/>
                        </a:solidFill>
                        <a:latin typeface="Calibri" pitchFamily="34" charset="0"/>
                        <a:cs typeface="Calibri" pitchFamily="34" charset="0"/>
                      </a:endParaRPr>
                    </a:p>
                  </a:txBody>
                  <a:tcPr anchor="ctr"/>
                </a:tc>
                <a:tc>
                  <a:txBody>
                    <a:bodyPr/>
                    <a:lstStyle/>
                    <a:p>
                      <a:pPr algn="ctr"/>
                      <a:r>
                        <a:rPr lang="en-US" sz="1600" b="1" dirty="0" smtClean="0">
                          <a:solidFill>
                            <a:schemeClr val="tx1"/>
                          </a:solidFill>
                          <a:latin typeface="Calibri" pitchFamily="34" charset="0"/>
                          <a:cs typeface="Calibri" pitchFamily="34" charset="0"/>
                        </a:rPr>
                        <a:t>Complexity of Tasks</a:t>
                      </a:r>
                      <a:endParaRPr lang="en-GB" sz="1600" b="1" dirty="0">
                        <a:solidFill>
                          <a:schemeClr val="tx1"/>
                        </a:solidFill>
                        <a:latin typeface="Calibri" pitchFamily="34" charset="0"/>
                        <a:cs typeface="Calibri" pitchFamily="34" charset="0"/>
                      </a:endParaRP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b="1" dirty="0" smtClean="0">
                          <a:solidFill>
                            <a:schemeClr val="tx1"/>
                          </a:solidFill>
                          <a:latin typeface="Calibri" pitchFamily="34" charset="0"/>
                          <a:cs typeface="Calibri" pitchFamily="34" charset="0"/>
                        </a:rPr>
                        <a:t>Standardisation of Tasks </a:t>
                      </a:r>
                      <a:endParaRPr lang="en-GB" sz="1600" b="1" dirty="0" smtClean="0">
                        <a:solidFill>
                          <a:schemeClr val="tx1"/>
                        </a:solidFill>
                        <a:latin typeface="Calibri" pitchFamily="34" charset="0"/>
                        <a:cs typeface="Calibri" pitchFamily="34" charset="0"/>
                      </a:endParaRP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b="1" dirty="0" smtClean="0">
                          <a:solidFill>
                            <a:schemeClr val="tx1"/>
                          </a:solidFill>
                          <a:latin typeface="Calibri" pitchFamily="34" charset="0"/>
                          <a:cs typeface="Calibri" pitchFamily="34" charset="0"/>
                        </a:rPr>
                        <a:t>Physical Proximity of Subordinates</a:t>
                      </a:r>
                      <a:endParaRPr lang="en-GB" sz="1600" b="1" dirty="0" smtClean="0">
                        <a:solidFill>
                          <a:schemeClr val="tx1"/>
                        </a:solidFill>
                        <a:latin typeface="Calibri" pitchFamily="34" charset="0"/>
                        <a:cs typeface="Calibri" pitchFamily="34" charset="0"/>
                      </a:endParaRPr>
                    </a:p>
                  </a:txBody>
                  <a:tcPr anchor="ctr"/>
                </a:tc>
              </a:tr>
            </a:tbl>
          </a:graphicData>
        </a:graphic>
      </p:graphicFrame>
      <p:sp>
        <p:nvSpPr>
          <p:cNvPr id="19" name="Title 2"/>
          <p:cNvSpPr>
            <a:spLocks noGrp="1"/>
          </p:cNvSpPr>
          <p:nvPr>
            <p:ph type="title"/>
          </p:nvPr>
        </p:nvSpPr>
        <p:spPr>
          <a:xfrm>
            <a:off x="230832" y="116632"/>
            <a:ext cx="8733656" cy="504056"/>
          </a:xfrm>
        </p:spPr>
        <p:txBody>
          <a:bodyPr>
            <a:noAutofit/>
          </a:bodyPr>
          <a:lstStyle/>
          <a:p>
            <a:r>
              <a:rPr lang="en-GB" sz="1800" dirty="0"/>
              <a:t>LO2 - </a:t>
            </a:r>
            <a:r>
              <a:rPr lang="en-GB" sz="1800" dirty="0" smtClean="0"/>
              <a:t>How </a:t>
            </a:r>
            <a:r>
              <a:rPr lang="en-GB" sz="1800" dirty="0"/>
              <a:t>businesses are organised to achieve their </a:t>
            </a:r>
            <a:r>
              <a:rPr lang="en-GB" sz="1800" dirty="0" smtClean="0"/>
              <a:t>purposes - Structure</a:t>
            </a:r>
            <a:endParaRPr lang="en-GB" sz="1800" dirty="0"/>
          </a:p>
        </p:txBody>
      </p:sp>
    </p:spTree>
    <p:extLst>
      <p:ext uri="{BB962C8B-B14F-4D97-AF65-F5344CB8AC3E}">
        <p14:creationId xmlns:p14="http://schemas.microsoft.com/office/powerpoint/2010/main" val="2918630360"/>
      </p:ext>
    </p:extLst>
  </p:cSld>
  <p:clrMapOvr>
    <a:masterClrMapping/>
  </p:clrMapOvr>
  <p:transition/>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692696"/>
            <a:ext cx="8712968" cy="5112567"/>
          </a:xfrm>
        </p:spPr>
        <p:txBody>
          <a:bodyPr>
            <a:noAutofit/>
          </a:bodyPr>
          <a:lstStyle/>
          <a:p>
            <a:pPr marL="255588" indent="-255588"/>
            <a:r>
              <a:rPr lang="en-GB" sz="1440" dirty="0" smtClean="0"/>
              <a:t>Despite all the integrals influences on companies and taking all this into account, there are external influences on businesses that can have a devastating impact on the financial profits and longer term security of a company. Not everything can be predicted, Sony did not know it would be hacked, Japan did not expect the Tsunami, Apple did not </a:t>
            </a:r>
            <a:r>
              <a:rPr lang="en-GB" sz="1440" dirty="0" smtClean="0"/>
              <a:t>pre</a:t>
            </a:r>
            <a:r>
              <a:rPr lang="en-GB" sz="1440" dirty="0" smtClean="0"/>
              <a:t>dict that Microsoft would withhold Office. </a:t>
            </a:r>
          </a:p>
          <a:p>
            <a:pPr marL="255588" indent="-255588"/>
            <a:r>
              <a:rPr lang="en-GB" sz="1440" b="1" dirty="0" smtClean="0"/>
              <a:t>Wider </a:t>
            </a:r>
            <a:r>
              <a:rPr lang="en-GB" sz="1440" b="1" dirty="0" smtClean="0"/>
              <a:t>business environment </a:t>
            </a:r>
            <a:r>
              <a:rPr lang="en-GB" sz="1440" dirty="0" smtClean="0"/>
              <a:t>– Crashes and depressions, often predicted but never successfully prepared for. </a:t>
            </a:r>
            <a:r>
              <a:rPr lang="en-GB" sz="1440" dirty="0" smtClean="0"/>
              <a:t>Woolworths, Enron, Bernie Mac and Fannie May, all companies who had a large amount of money to save themselves, all went under through lack of foresight. Similarly increase in VAT, Government change and policy with it, countries with suppliers changing regimes etc</a:t>
            </a:r>
            <a:r>
              <a:rPr lang="en-GB" sz="1440" dirty="0"/>
              <a:t>.</a:t>
            </a:r>
            <a:r>
              <a:rPr lang="en-GB" sz="1440" dirty="0" smtClean="0"/>
              <a:t> all these can have a direct impact on a company’s success.</a:t>
            </a:r>
            <a:endParaRPr lang="en-GB" sz="1440" dirty="0" smtClean="0"/>
          </a:p>
          <a:p>
            <a:pPr marL="255588" indent="-255588"/>
            <a:r>
              <a:rPr lang="en-GB" sz="1440" b="1" dirty="0" smtClean="0"/>
              <a:t>Stakeholders</a:t>
            </a:r>
            <a:r>
              <a:rPr lang="en-GB" sz="1440" dirty="0" smtClean="0"/>
              <a:t> – Stakeholders change all the time, shareholders move, sell and buy, suppliers go bust or stop supplying, staff move on, reach retirement or suddenly do not work there. </a:t>
            </a:r>
            <a:r>
              <a:rPr lang="en-GB" sz="1440" dirty="0" smtClean="0"/>
              <a:t>This can have an impact on recruitment, resupplying and building an image with new clients and suppliers.</a:t>
            </a:r>
            <a:endParaRPr lang="en-GB" sz="1440" dirty="0" smtClean="0"/>
          </a:p>
          <a:p>
            <a:pPr marL="255588" indent="-255588"/>
            <a:r>
              <a:rPr lang="en-GB" sz="1440" b="1" dirty="0" smtClean="0"/>
              <a:t>Business </a:t>
            </a:r>
            <a:r>
              <a:rPr lang="en-GB" sz="1440" b="1" dirty="0" smtClean="0"/>
              <a:t>type and ownership </a:t>
            </a:r>
            <a:r>
              <a:rPr lang="en-GB" sz="1440" dirty="0" smtClean="0"/>
              <a:t>– Mergers, change of managements etc. can have one impact but also can government support of the business. Governments will subsidise Primary and some secondary but cannot subsidise Tertiary. Unless it is a bank which can have an impact on all businesses that are customers. Change of ownership can change this relationship and impact on what is an assumption of current support.</a:t>
            </a:r>
          </a:p>
          <a:p>
            <a:pPr marL="0" indent="0">
              <a:buNone/>
            </a:pPr>
            <a:r>
              <a:rPr lang="en-GB" sz="1440" b="1" dirty="0"/>
              <a:t>Task </a:t>
            </a:r>
            <a:r>
              <a:rPr lang="en-GB" sz="1440" b="1" dirty="0" smtClean="0"/>
              <a:t>17 </a:t>
            </a:r>
            <a:r>
              <a:rPr lang="en-GB" sz="1440" b="1" dirty="0"/>
              <a:t>– </a:t>
            </a:r>
            <a:r>
              <a:rPr lang="en-GB" sz="1440" b="1" dirty="0" smtClean="0"/>
              <a:t>P4.13</a:t>
            </a:r>
            <a:r>
              <a:rPr lang="en-GB" sz="1440" dirty="0" smtClean="0"/>
              <a:t> </a:t>
            </a:r>
            <a:r>
              <a:rPr lang="en-GB" sz="1440" dirty="0"/>
              <a:t>– </a:t>
            </a:r>
            <a:r>
              <a:rPr lang="en-GB" sz="1440" dirty="0" smtClean="0"/>
              <a:t>Using examples, discuss how External Influences could impact on the business functions within your 2 companies.</a:t>
            </a:r>
            <a:endParaRPr lang="en-GB" sz="1440" dirty="0" smtClean="0"/>
          </a:p>
        </p:txBody>
      </p:sp>
      <p:sp>
        <p:nvSpPr>
          <p:cNvPr id="5" name="Title 2"/>
          <p:cNvSpPr txBox="1">
            <a:spLocks/>
          </p:cNvSpPr>
          <p:nvPr/>
        </p:nvSpPr>
        <p:spPr>
          <a:xfrm>
            <a:off x="179512" y="188640"/>
            <a:ext cx="8856984" cy="504056"/>
          </a:xfrm>
          <a:prstGeom prst="rect">
            <a:avLst/>
          </a:prstGeom>
        </p:spPr>
        <p:txBody>
          <a:bodyPr vert="horz" rtlCol="0" anchor="ctr">
            <a:noAutofit/>
            <a:scene3d>
              <a:camera prst="orthographicFront"/>
              <a:lightRig rig="soft" dir="t"/>
            </a:scene3d>
            <a:sp3d prstMaterial="softEdge">
              <a:bevelT w="25400" h="25400"/>
            </a:sp3d>
          </a:bodyPr>
          <a:lstStyle>
            <a:lvl1pPr algn="l" rtl="0" eaLnBrk="1" latinLnBrk="0" hangingPunct="1">
              <a:spcBef>
                <a:spcPct val="0"/>
              </a:spcBef>
              <a:buNone/>
              <a:defRPr kumimoji="0" sz="4000" b="1" kern="1200">
                <a:solidFill>
                  <a:schemeClr val="tx2"/>
                </a:solidFill>
                <a:effectLst>
                  <a:outerShdw blurRad="31750" dist="25400" dir="5400000" algn="tl" rotWithShape="0">
                    <a:srgbClr val="000000">
                      <a:alpha val="25000"/>
                    </a:srgbClr>
                  </a:outerShdw>
                </a:effectLst>
                <a:latin typeface="+mj-lt"/>
                <a:ea typeface="+mj-ea"/>
                <a:cs typeface="+mj-cs"/>
              </a:defRPr>
            </a:lvl1pPr>
            <a:extLst/>
          </a:lstStyle>
          <a:p>
            <a:r>
              <a:rPr lang="en-GB" sz="2200" dirty="0" smtClean="0"/>
              <a:t>LO2 – Strategic Planning In Businesses – External influences</a:t>
            </a:r>
            <a:endParaRPr lang="en-GB" sz="2200" dirty="0"/>
          </a:p>
        </p:txBody>
      </p:sp>
      <p:graphicFrame>
        <p:nvGraphicFramePr>
          <p:cNvPr id="6" name="Table 5"/>
          <p:cNvGraphicFramePr>
            <a:graphicFrameLocks noGrp="1"/>
          </p:cNvGraphicFramePr>
          <p:nvPr>
            <p:extLst>
              <p:ext uri="{D42A27DB-BD31-4B8C-83A1-F6EECF244321}">
                <p14:modId xmlns:p14="http://schemas.microsoft.com/office/powerpoint/2010/main" val="4279830711"/>
              </p:ext>
            </p:extLst>
          </p:nvPr>
        </p:nvGraphicFramePr>
        <p:xfrm>
          <a:off x="323528" y="5866472"/>
          <a:ext cx="8712969" cy="370840"/>
        </p:xfrm>
        <a:graphic>
          <a:graphicData uri="http://schemas.openxmlformats.org/drawingml/2006/table">
            <a:tbl>
              <a:tblPr firstRow="1" bandRow="1">
                <a:tableStyleId>{5C22544A-7EE6-4342-B048-85BDC9FD1C3A}</a:tableStyleId>
              </a:tblPr>
              <a:tblGrid>
                <a:gridCol w="2904323"/>
                <a:gridCol w="2904323"/>
                <a:gridCol w="2904323"/>
              </a:tblGrid>
              <a:tr h="370840">
                <a:tc>
                  <a:txBody>
                    <a:bodyPr/>
                    <a:lstStyle/>
                    <a:p>
                      <a:pPr algn="ctr"/>
                      <a:r>
                        <a:rPr lang="en-GB" sz="1400" b="1" dirty="0" smtClean="0"/>
                        <a:t>Wider business environment </a:t>
                      </a:r>
                      <a:endParaRPr lang="en-GB" sz="1400" dirty="0"/>
                    </a:p>
                  </a:txBody>
                  <a:tcPr/>
                </a:tc>
                <a:tc>
                  <a:txBody>
                    <a:bodyPr/>
                    <a:lstStyle/>
                    <a:p>
                      <a:pPr algn="ctr"/>
                      <a:r>
                        <a:rPr lang="en-GB" sz="1400" b="1" dirty="0" smtClean="0"/>
                        <a:t>Stakeholders</a:t>
                      </a:r>
                      <a:r>
                        <a:rPr lang="en-GB" sz="1400" dirty="0" smtClean="0"/>
                        <a:t> </a:t>
                      </a:r>
                      <a:endParaRPr lang="en-GB" sz="1400" dirty="0"/>
                    </a:p>
                  </a:txBody>
                  <a:tcPr/>
                </a:tc>
                <a:tc>
                  <a:txBody>
                    <a:bodyPr/>
                    <a:lstStyle/>
                    <a:p>
                      <a:pPr algn="ctr"/>
                      <a:r>
                        <a:rPr lang="en-GB" sz="1400" b="1" dirty="0" smtClean="0"/>
                        <a:t>Business type and ownership </a:t>
                      </a:r>
                      <a:endParaRPr lang="en-GB" sz="1400" dirty="0"/>
                    </a:p>
                  </a:txBody>
                  <a:tcPr/>
                </a:tc>
              </a:tr>
            </a:tbl>
          </a:graphicData>
        </a:graphic>
      </p:graphicFrame>
    </p:spTree>
    <p:extLst>
      <p:ext uri="{BB962C8B-B14F-4D97-AF65-F5344CB8AC3E}">
        <p14:creationId xmlns:p14="http://schemas.microsoft.com/office/powerpoint/2010/main" val="441964571"/>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07504" y="692696"/>
            <a:ext cx="8784976" cy="5400600"/>
          </a:xfrm>
        </p:spPr>
        <p:txBody>
          <a:bodyPr>
            <a:noAutofit/>
          </a:bodyPr>
          <a:lstStyle/>
          <a:p>
            <a:pPr marL="0" indent="0">
              <a:spcBef>
                <a:spcPts val="0"/>
              </a:spcBef>
              <a:buNone/>
            </a:pPr>
            <a:r>
              <a:rPr lang="en-GB" sz="1900" b="1" dirty="0"/>
              <a:t>Task 1 - P3.1</a:t>
            </a:r>
            <a:r>
              <a:rPr lang="en-GB" sz="1900" dirty="0"/>
              <a:t> – Describe the different types of organisational structures.</a:t>
            </a:r>
            <a:endParaRPr lang="en-GB" sz="1900" b="1" dirty="0"/>
          </a:p>
          <a:p>
            <a:pPr marL="0" indent="0">
              <a:spcBef>
                <a:spcPts val="0"/>
              </a:spcBef>
              <a:buNone/>
            </a:pPr>
            <a:r>
              <a:rPr lang="en-GB" sz="1900" b="1" dirty="0"/>
              <a:t>Task 2 - P3.2 </a:t>
            </a:r>
            <a:r>
              <a:rPr lang="en-GB" sz="1900" dirty="0"/>
              <a:t>– Research and explain the </a:t>
            </a:r>
            <a:r>
              <a:rPr lang="en-GB" sz="1900" b="1" dirty="0"/>
              <a:t>purpose </a:t>
            </a:r>
            <a:r>
              <a:rPr lang="en-GB" sz="1900" dirty="0"/>
              <a:t>of the organisational structure in diagrammatical form for your </a:t>
            </a:r>
            <a:r>
              <a:rPr lang="en-GB" sz="1900" b="1" dirty="0"/>
              <a:t>two </a:t>
            </a:r>
            <a:r>
              <a:rPr lang="en-GB" sz="1900" dirty="0"/>
              <a:t>chosen businesses</a:t>
            </a:r>
          </a:p>
          <a:p>
            <a:pPr marL="0" indent="0">
              <a:spcBef>
                <a:spcPts val="0"/>
              </a:spcBef>
              <a:buNone/>
            </a:pPr>
            <a:r>
              <a:rPr lang="en-GB" sz="1900" b="1" dirty="0"/>
              <a:t>Task 3 - P3.3</a:t>
            </a:r>
            <a:r>
              <a:rPr lang="en-GB" sz="1900" dirty="0"/>
              <a:t> – Describe the variant types of organisational structures and how this can affect span of control, communication flow and division of work.</a:t>
            </a:r>
          </a:p>
          <a:p>
            <a:pPr marL="0" indent="0">
              <a:spcBef>
                <a:spcPts val="0"/>
              </a:spcBef>
              <a:buNone/>
            </a:pPr>
            <a:r>
              <a:rPr lang="en-GB" sz="1900" b="1" dirty="0"/>
              <a:t>Task 4 - P3.4</a:t>
            </a:r>
            <a:r>
              <a:rPr lang="en-GB" sz="1900" dirty="0"/>
              <a:t> – Research and explain how variance in the nature of business can have an impact on the organisational structure of your </a:t>
            </a:r>
            <a:r>
              <a:rPr lang="en-GB" sz="1900" b="1" dirty="0"/>
              <a:t>two </a:t>
            </a:r>
            <a:r>
              <a:rPr lang="en-GB" sz="1900" dirty="0"/>
              <a:t>chosen businesses.</a:t>
            </a:r>
          </a:p>
          <a:p>
            <a:pPr marL="0" indent="0">
              <a:spcBef>
                <a:spcPts val="0"/>
              </a:spcBef>
              <a:buNone/>
            </a:pPr>
            <a:r>
              <a:rPr lang="en-GB" sz="1900" b="1" dirty="0"/>
              <a:t>Task 5 – P4.1</a:t>
            </a:r>
            <a:r>
              <a:rPr lang="en-GB" sz="1900" dirty="0"/>
              <a:t> – Explain in your own words the term </a:t>
            </a:r>
            <a:r>
              <a:rPr lang="en-GB" sz="1900" b="1" dirty="0"/>
              <a:t>‘Functional Activities’</a:t>
            </a:r>
            <a:r>
              <a:rPr lang="en-GB" sz="1900" dirty="0"/>
              <a:t> </a:t>
            </a:r>
          </a:p>
          <a:p>
            <a:pPr marL="0" indent="0">
              <a:spcBef>
                <a:spcPts val="0"/>
              </a:spcBef>
              <a:buNone/>
            </a:pPr>
            <a:r>
              <a:rPr lang="en-GB" sz="1900" b="1" dirty="0"/>
              <a:t>Task 6 – P4.2</a:t>
            </a:r>
            <a:r>
              <a:rPr lang="en-GB" sz="1900" dirty="0"/>
              <a:t> – Identify and Describe the different areas available</a:t>
            </a:r>
          </a:p>
          <a:p>
            <a:pPr marL="0" indent="0">
              <a:spcBef>
                <a:spcPts val="0"/>
              </a:spcBef>
              <a:buNone/>
            </a:pPr>
            <a:r>
              <a:rPr lang="en-GB" sz="1900" b="1" dirty="0"/>
              <a:t>Task 7 – P4.3</a:t>
            </a:r>
            <a:r>
              <a:rPr lang="en-GB" sz="1900" dirty="0"/>
              <a:t> – Describe all the functional areas that may be present within your </a:t>
            </a:r>
            <a:r>
              <a:rPr lang="en-GB" sz="1900" b="1" dirty="0"/>
              <a:t>two </a:t>
            </a:r>
            <a:r>
              <a:rPr lang="en-GB" sz="1900" dirty="0"/>
              <a:t>chosen </a:t>
            </a:r>
            <a:r>
              <a:rPr lang="en-GB" sz="1900" dirty="0" smtClean="0"/>
              <a:t>businesses.</a:t>
            </a:r>
          </a:p>
          <a:p>
            <a:pPr marL="0" indent="0">
              <a:spcBef>
                <a:spcPts val="0"/>
              </a:spcBef>
              <a:buNone/>
            </a:pPr>
            <a:r>
              <a:rPr lang="en-US" sz="1900" b="1" dirty="0" smtClean="0"/>
              <a:t>Task </a:t>
            </a:r>
            <a:r>
              <a:rPr lang="en-US" sz="1900" b="1" dirty="0"/>
              <a:t>8 – P4.4</a:t>
            </a:r>
            <a:r>
              <a:rPr lang="en-US" sz="1900" dirty="0"/>
              <a:t> – Explain in your own words what a </a:t>
            </a:r>
            <a:r>
              <a:rPr lang="en-US" sz="1900" b="1" dirty="0"/>
              <a:t>business plan </a:t>
            </a:r>
            <a:r>
              <a:rPr lang="en-US" sz="1900" dirty="0"/>
              <a:t>is and what it is used for.</a:t>
            </a:r>
            <a:endParaRPr lang="en-GB" sz="1900" dirty="0"/>
          </a:p>
          <a:p>
            <a:pPr marL="0" indent="0">
              <a:spcBef>
                <a:spcPts val="0"/>
              </a:spcBef>
              <a:buNone/>
            </a:pPr>
            <a:r>
              <a:rPr lang="en-GB" sz="1900" b="1" dirty="0"/>
              <a:t>Task 9 – P4.5 </a:t>
            </a:r>
            <a:r>
              <a:rPr lang="en-GB" sz="1900" dirty="0"/>
              <a:t>– Describe what a mission statement is and describe what it means in vision and in real world terms</a:t>
            </a:r>
            <a:r>
              <a:rPr lang="en-GB" sz="1900" dirty="0" smtClean="0"/>
              <a:t>.</a:t>
            </a:r>
            <a:endParaRPr lang="en-GB" sz="1900" dirty="0"/>
          </a:p>
        </p:txBody>
      </p:sp>
      <p:sp>
        <p:nvSpPr>
          <p:cNvPr id="3" name="Title 2"/>
          <p:cNvSpPr>
            <a:spLocks noGrp="1"/>
          </p:cNvSpPr>
          <p:nvPr>
            <p:ph type="title"/>
          </p:nvPr>
        </p:nvSpPr>
        <p:spPr>
          <a:xfrm>
            <a:off x="179512" y="58614"/>
            <a:ext cx="8640960" cy="634082"/>
          </a:xfrm>
        </p:spPr>
        <p:txBody>
          <a:bodyPr>
            <a:normAutofit fontScale="90000"/>
          </a:bodyPr>
          <a:lstStyle/>
          <a:p>
            <a:r>
              <a:rPr lang="en-GB" dirty="0" smtClean="0"/>
              <a:t>Task List</a:t>
            </a:r>
            <a:endParaRPr lang="en-GB" dirty="0"/>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07504" y="692696"/>
            <a:ext cx="8784976" cy="5400600"/>
          </a:xfrm>
        </p:spPr>
        <p:txBody>
          <a:bodyPr>
            <a:noAutofit/>
          </a:bodyPr>
          <a:lstStyle/>
          <a:p>
            <a:pPr marL="0" indent="0">
              <a:buNone/>
            </a:pPr>
            <a:r>
              <a:rPr lang="en-GB" sz="1800" b="1" dirty="0" smtClean="0"/>
              <a:t>Task </a:t>
            </a:r>
            <a:r>
              <a:rPr lang="en-GB" sz="1800" b="1" dirty="0"/>
              <a:t>10 – P4.6 </a:t>
            </a:r>
            <a:r>
              <a:rPr lang="en-GB" sz="1800" dirty="0"/>
              <a:t>– Choose </a:t>
            </a:r>
            <a:r>
              <a:rPr lang="en-GB" sz="1800" b="1" dirty="0"/>
              <a:t>SIX </a:t>
            </a:r>
            <a:r>
              <a:rPr lang="en-GB" sz="1800" dirty="0"/>
              <a:t>of these values and apply it to your 2 businesses arguing, in today’s economic environment, what they mean in vision and in real world terms.</a:t>
            </a:r>
          </a:p>
          <a:p>
            <a:pPr marL="0" indent="0">
              <a:spcBef>
                <a:spcPts val="600"/>
              </a:spcBef>
              <a:buNone/>
              <a:defRPr/>
            </a:pPr>
            <a:r>
              <a:rPr lang="en-GB" sz="1800" b="1" dirty="0">
                <a:cs typeface="Calibri" pitchFamily="34" charset="0"/>
              </a:rPr>
              <a:t>Task 11 - P4.7 – </a:t>
            </a:r>
            <a:r>
              <a:rPr lang="en-GB" sz="1800" dirty="0">
                <a:cs typeface="Calibri" pitchFamily="34" charset="0"/>
              </a:rPr>
              <a:t>Explain what </a:t>
            </a:r>
            <a:r>
              <a:rPr lang="en-GB" sz="1800" b="1" dirty="0">
                <a:cs typeface="Calibri" pitchFamily="34" charset="0"/>
              </a:rPr>
              <a:t>business aims </a:t>
            </a:r>
            <a:r>
              <a:rPr lang="en-GB" sz="1800" dirty="0">
                <a:cs typeface="Calibri" pitchFamily="34" charset="0"/>
              </a:rPr>
              <a:t>are </a:t>
            </a:r>
            <a:endParaRPr lang="en-GB" sz="1800" dirty="0" smtClean="0">
              <a:cs typeface="Calibri" pitchFamily="34" charset="0"/>
            </a:endParaRPr>
          </a:p>
          <a:p>
            <a:pPr marL="0" indent="0">
              <a:spcBef>
                <a:spcPts val="600"/>
              </a:spcBef>
              <a:buNone/>
              <a:defRPr/>
            </a:pPr>
            <a:r>
              <a:rPr lang="en-GB" sz="1800" b="1" dirty="0" smtClean="0"/>
              <a:t>Task </a:t>
            </a:r>
            <a:r>
              <a:rPr lang="en-GB" sz="1800" b="1" dirty="0"/>
              <a:t>12 - P4.8 – </a:t>
            </a:r>
            <a:r>
              <a:rPr lang="en-GB" sz="1800" dirty="0"/>
              <a:t>Research and</a:t>
            </a:r>
            <a:r>
              <a:rPr lang="en-GB" sz="1800" b="1" dirty="0"/>
              <a:t> </a:t>
            </a:r>
            <a:r>
              <a:rPr lang="en-GB" sz="1800" dirty="0">
                <a:cs typeface="Calibri" pitchFamily="34" charset="0"/>
              </a:rPr>
              <a:t>Describe in detail the </a:t>
            </a:r>
            <a:r>
              <a:rPr lang="en-GB" sz="1800" dirty="0" smtClean="0">
                <a:cs typeface="Calibri" pitchFamily="34" charset="0"/>
              </a:rPr>
              <a:t>aims </a:t>
            </a:r>
            <a:r>
              <a:rPr lang="en-GB" sz="1800" dirty="0">
                <a:cs typeface="Calibri" pitchFamily="34" charset="0"/>
              </a:rPr>
              <a:t>for your </a:t>
            </a:r>
            <a:r>
              <a:rPr lang="en-GB" sz="1800" b="1" u="sng" dirty="0">
                <a:cs typeface="Calibri" pitchFamily="34" charset="0"/>
              </a:rPr>
              <a:t>two</a:t>
            </a:r>
            <a:r>
              <a:rPr lang="en-GB" sz="1800" dirty="0">
                <a:cs typeface="Calibri" pitchFamily="34" charset="0"/>
              </a:rPr>
              <a:t> chosen businesses</a:t>
            </a:r>
            <a:endParaRPr lang="en-GB" sz="1800" b="1" dirty="0">
              <a:cs typeface="Calibri" pitchFamily="34" charset="0"/>
            </a:endParaRPr>
          </a:p>
          <a:p>
            <a:pPr marL="0" indent="0">
              <a:spcBef>
                <a:spcPts val="600"/>
              </a:spcBef>
              <a:buNone/>
              <a:defRPr/>
            </a:pPr>
            <a:r>
              <a:rPr lang="en-GB" sz="1800" b="1" dirty="0"/>
              <a:t>Task 13 – P4.9</a:t>
            </a:r>
            <a:r>
              <a:rPr lang="en-GB" sz="1800" dirty="0"/>
              <a:t> – Using </a:t>
            </a:r>
            <a:r>
              <a:rPr lang="en-GB" sz="1800" b="1" dirty="0"/>
              <a:t>ALL</a:t>
            </a:r>
            <a:r>
              <a:rPr lang="en-GB" sz="1800" dirty="0"/>
              <a:t> stakeholder areas in both of your businesses, explain their points of view with regards to how they would want to influence the aims of your </a:t>
            </a:r>
            <a:r>
              <a:rPr lang="en-GB" sz="1800" b="1" u="sng" dirty="0"/>
              <a:t>two</a:t>
            </a:r>
            <a:r>
              <a:rPr lang="en-GB" sz="1800" dirty="0"/>
              <a:t> businesses.</a:t>
            </a:r>
          </a:p>
          <a:p>
            <a:pPr marL="0" indent="0">
              <a:spcBef>
                <a:spcPts val="600"/>
              </a:spcBef>
              <a:buNone/>
              <a:defRPr/>
            </a:pPr>
            <a:r>
              <a:rPr lang="en-GB" sz="1800" b="1" dirty="0">
                <a:cs typeface="Calibri" pitchFamily="34" charset="0"/>
              </a:rPr>
              <a:t>Task 14 - P4.10 – </a:t>
            </a:r>
            <a:r>
              <a:rPr lang="en-GB" sz="1800" dirty="0">
                <a:cs typeface="Calibri" pitchFamily="34" charset="0"/>
              </a:rPr>
              <a:t>Explain what </a:t>
            </a:r>
            <a:r>
              <a:rPr lang="en-GB" sz="1800" b="1" dirty="0">
                <a:cs typeface="Calibri" pitchFamily="34" charset="0"/>
              </a:rPr>
              <a:t>business objectives </a:t>
            </a:r>
            <a:r>
              <a:rPr lang="en-GB" sz="1800" dirty="0">
                <a:cs typeface="Calibri" pitchFamily="34" charset="0"/>
              </a:rPr>
              <a:t>using the SMART analysis.</a:t>
            </a:r>
          </a:p>
          <a:p>
            <a:pPr marL="0" indent="0">
              <a:spcBef>
                <a:spcPts val="600"/>
              </a:spcBef>
              <a:buNone/>
              <a:defRPr/>
            </a:pPr>
            <a:r>
              <a:rPr lang="en-GB" sz="1800" b="1" dirty="0"/>
              <a:t>Task 15 - P4.11 – </a:t>
            </a:r>
            <a:r>
              <a:rPr lang="en-GB" sz="1800" dirty="0"/>
              <a:t>Research and</a:t>
            </a:r>
            <a:r>
              <a:rPr lang="en-GB" sz="1800" b="1" dirty="0"/>
              <a:t> </a:t>
            </a:r>
            <a:r>
              <a:rPr lang="en-GB" sz="1800" dirty="0">
                <a:cs typeface="Calibri" pitchFamily="34" charset="0"/>
              </a:rPr>
              <a:t>Describe in detail the SMART objectives are for your </a:t>
            </a:r>
            <a:r>
              <a:rPr lang="en-GB" sz="1800" b="1" u="sng" dirty="0">
                <a:cs typeface="Calibri" pitchFamily="34" charset="0"/>
              </a:rPr>
              <a:t>two</a:t>
            </a:r>
            <a:r>
              <a:rPr lang="en-GB" sz="1800" dirty="0">
                <a:cs typeface="Calibri" pitchFamily="34" charset="0"/>
              </a:rPr>
              <a:t> chosen businesses.</a:t>
            </a:r>
            <a:endParaRPr lang="en-GB" sz="1800" b="1" dirty="0">
              <a:cs typeface="Calibri" pitchFamily="34" charset="0"/>
            </a:endParaRPr>
          </a:p>
          <a:p>
            <a:pPr marL="0" indent="0">
              <a:buNone/>
            </a:pPr>
            <a:r>
              <a:rPr lang="en-GB" sz="1800" b="1" dirty="0"/>
              <a:t>Task 16 – P4.12</a:t>
            </a:r>
            <a:r>
              <a:rPr lang="en-GB" sz="1800" dirty="0"/>
              <a:t> – Using </a:t>
            </a:r>
            <a:r>
              <a:rPr lang="en-GB" sz="1800" b="1" dirty="0"/>
              <a:t>ALL</a:t>
            </a:r>
            <a:r>
              <a:rPr lang="en-GB" sz="1800" dirty="0"/>
              <a:t> stakeholder areas </a:t>
            </a:r>
            <a:r>
              <a:rPr lang="en-GB" sz="1800" dirty="0" smtClean="0"/>
              <a:t>explain </a:t>
            </a:r>
            <a:r>
              <a:rPr lang="en-GB" sz="1800" dirty="0"/>
              <a:t>their points of view with regards to how they would want to influence the objectives of your </a:t>
            </a:r>
            <a:r>
              <a:rPr lang="en-GB" sz="1800" b="1" u="sng" dirty="0"/>
              <a:t>two</a:t>
            </a:r>
            <a:r>
              <a:rPr lang="en-GB" sz="1800" dirty="0"/>
              <a:t> businesses.</a:t>
            </a:r>
            <a:endParaRPr lang="en-GB" sz="1800" b="1" dirty="0"/>
          </a:p>
          <a:p>
            <a:pPr marL="0" indent="0">
              <a:buNone/>
            </a:pPr>
            <a:r>
              <a:rPr lang="en-GB" sz="1800" b="1" dirty="0"/>
              <a:t>Task 17 – P4.13</a:t>
            </a:r>
            <a:r>
              <a:rPr lang="en-GB" sz="1800" dirty="0"/>
              <a:t> – Using examples, discuss how External Influences could impact on the business functions within your 2 companies</a:t>
            </a:r>
            <a:r>
              <a:rPr lang="en-GB" sz="1800" dirty="0" smtClean="0"/>
              <a:t>.</a:t>
            </a:r>
            <a:endParaRPr lang="en-GB" sz="1800" dirty="0"/>
          </a:p>
        </p:txBody>
      </p:sp>
      <p:sp>
        <p:nvSpPr>
          <p:cNvPr id="3" name="Title 2"/>
          <p:cNvSpPr>
            <a:spLocks noGrp="1"/>
          </p:cNvSpPr>
          <p:nvPr>
            <p:ph type="title"/>
          </p:nvPr>
        </p:nvSpPr>
        <p:spPr>
          <a:xfrm>
            <a:off x="179512" y="58614"/>
            <a:ext cx="8640960" cy="634082"/>
          </a:xfrm>
        </p:spPr>
        <p:txBody>
          <a:bodyPr>
            <a:normAutofit fontScale="90000"/>
          </a:bodyPr>
          <a:lstStyle/>
          <a:p>
            <a:r>
              <a:rPr lang="en-GB" dirty="0" smtClean="0"/>
              <a:t>Task List</a:t>
            </a:r>
            <a:endParaRPr lang="en-GB" dirty="0"/>
          </a:p>
        </p:txBody>
      </p:sp>
    </p:spTree>
    <p:extLst>
      <p:ext uri="{BB962C8B-B14F-4D97-AF65-F5344CB8AC3E}">
        <p14:creationId xmlns:p14="http://schemas.microsoft.com/office/powerpoint/2010/main" val="396042637"/>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79512" y="620688"/>
            <a:ext cx="8786874" cy="5832648"/>
          </a:xfrm>
        </p:spPr>
        <p:txBody>
          <a:bodyPr>
            <a:noAutofit/>
          </a:bodyPr>
          <a:lstStyle/>
          <a:p>
            <a:pPr>
              <a:spcBef>
                <a:spcPts val="0"/>
              </a:spcBef>
              <a:spcAft>
                <a:spcPts val="600"/>
              </a:spcAft>
            </a:pPr>
            <a:r>
              <a:rPr lang="en-GB" sz="1330" dirty="0" smtClean="0"/>
              <a:t>Every organisation has a structure / layout of each area within the business.  Sometimes this is shown as members of staff, usually it details each functional area how they interact with each other and who they report to </a:t>
            </a:r>
            <a:r>
              <a:rPr lang="en-GB" sz="1330" dirty="0" smtClean="0"/>
              <a:t>ultimately. </a:t>
            </a:r>
            <a:r>
              <a:rPr lang="en-GB" sz="1330" dirty="0" smtClean="0">
                <a:hlinkClick r:id="rId3"/>
              </a:rPr>
              <a:t>http</a:t>
            </a:r>
            <a:r>
              <a:rPr lang="en-GB" sz="1330" dirty="0" smtClean="0">
                <a:hlinkClick r:id="rId3"/>
              </a:rPr>
              <a:t>://</a:t>
            </a:r>
            <a:r>
              <a:rPr lang="en-GB" sz="1330" dirty="0" smtClean="0">
                <a:hlinkClick r:id="rId3"/>
              </a:rPr>
              <a:t>en.wikipedia.org/wiki/Organizational_structure</a:t>
            </a:r>
            <a:r>
              <a:rPr lang="en-GB" sz="1330" dirty="0" smtClean="0"/>
              <a:t>. The </a:t>
            </a:r>
            <a:r>
              <a:rPr lang="en-GB" sz="1330" dirty="0" smtClean="0"/>
              <a:t>purpose of charts is to display graphically the way the organisation distributes its work and </a:t>
            </a:r>
            <a:r>
              <a:rPr lang="en-GB" sz="1330" dirty="0" smtClean="0"/>
              <a:t>workforce.</a:t>
            </a:r>
          </a:p>
          <a:p>
            <a:pPr>
              <a:spcBef>
                <a:spcPts val="0"/>
              </a:spcBef>
              <a:spcAft>
                <a:spcPts val="600"/>
              </a:spcAft>
            </a:pPr>
            <a:endParaRPr lang="en-GB" sz="1330" dirty="0"/>
          </a:p>
          <a:p>
            <a:pPr>
              <a:spcBef>
                <a:spcPts val="0"/>
              </a:spcBef>
              <a:spcAft>
                <a:spcPts val="600"/>
              </a:spcAft>
            </a:pPr>
            <a:endParaRPr lang="en-GB" sz="1330" dirty="0" smtClean="0"/>
          </a:p>
          <a:p>
            <a:pPr>
              <a:spcBef>
                <a:spcPts val="0"/>
              </a:spcBef>
              <a:spcAft>
                <a:spcPts val="600"/>
              </a:spcAft>
            </a:pPr>
            <a:endParaRPr lang="en-GB" sz="1330" dirty="0"/>
          </a:p>
          <a:p>
            <a:pPr>
              <a:spcBef>
                <a:spcPts val="0"/>
              </a:spcBef>
              <a:spcAft>
                <a:spcPts val="600"/>
              </a:spcAft>
            </a:pPr>
            <a:endParaRPr lang="en-GB" sz="1330" dirty="0" smtClean="0"/>
          </a:p>
          <a:p>
            <a:pPr>
              <a:spcBef>
                <a:spcPts val="0"/>
              </a:spcBef>
              <a:spcAft>
                <a:spcPts val="600"/>
              </a:spcAft>
            </a:pPr>
            <a:endParaRPr lang="en-GB" sz="1330" dirty="0" smtClean="0"/>
          </a:p>
          <a:p>
            <a:pPr>
              <a:spcBef>
                <a:spcPts val="0"/>
              </a:spcBef>
              <a:spcAft>
                <a:spcPts val="600"/>
              </a:spcAft>
            </a:pPr>
            <a:r>
              <a:rPr lang="en-GB" sz="1330" dirty="0" smtClean="0"/>
              <a:t>Additional variant influences come into the graphical representation of charts:</a:t>
            </a:r>
          </a:p>
          <a:p>
            <a:pPr>
              <a:spcBef>
                <a:spcPts val="0"/>
              </a:spcBef>
              <a:spcAft>
                <a:spcPts val="600"/>
              </a:spcAft>
            </a:pPr>
            <a:r>
              <a:rPr lang="en-GB" sz="1330" b="1" dirty="0" smtClean="0"/>
              <a:t>Regional</a:t>
            </a:r>
            <a:r>
              <a:rPr lang="en-GB" sz="1330" dirty="0" smtClean="0"/>
              <a:t> – Charts based on location of staff, country wide or worldwide</a:t>
            </a:r>
          </a:p>
          <a:p>
            <a:pPr>
              <a:spcBef>
                <a:spcPts val="0"/>
              </a:spcBef>
              <a:spcAft>
                <a:spcPts val="600"/>
              </a:spcAft>
            </a:pPr>
            <a:r>
              <a:rPr lang="en-GB" sz="1330" b="1" dirty="0" smtClean="0"/>
              <a:t>Product</a:t>
            </a:r>
            <a:r>
              <a:rPr lang="en-GB" sz="1330" dirty="0" smtClean="0"/>
              <a:t> – Departments formed around products leading back to the main structure, i.e. Apple iTunes, Nano, Phone, Computer (Laptop, Base, Server), Software. </a:t>
            </a:r>
          </a:p>
          <a:p>
            <a:pPr>
              <a:spcBef>
                <a:spcPts val="0"/>
              </a:spcBef>
              <a:spcAft>
                <a:spcPts val="600"/>
              </a:spcAft>
            </a:pPr>
            <a:r>
              <a:rPr lang="en-GB" sz="1330" b="1" dirty="0" smtClean="0"/>
              <a:t>Customer</a:t>
            </a:r>
            <a:r>
              <a:rPr lang="en-GB" sz="1330" dirty="0" smtClean="0"/>
              <a:t> – Services, Support, Care, Sales, Age groupings, demographic.</a:t>
            </a:r>
          </a:p>
          <a:p>
            <a:pPr>
              <a:spcBef>
                <a:spcPts val="0"/>
              </a:spcBef>
              <a:spcAft>
                <a:spcPts val="600"/>
              </a:spcAft>
            </a:pPr>
            <a:r>
              <a:rPr lang="en-GB" sz="1330" b="1" dirty="0" smtClean="0"/>
              <a:t>Matrix</a:t>
            </a:r>
            <a:r>
              <a:rPr lang="en-GB" sz="1330" dirty="0" smtClean="0"/>
              <a:t> – Gathered from certain departments for certain tasks, teams, Working parties, research groups etc.</a:t>
            </a:r>
          </a:p>
          <a:p>
            <a:pPr marL="0" indent="0">
              <a:spcBef>
                <a:spcPts val="0"/>
              </a:spcBef>
              <a:spcAft>
                <a:spcPts val="600"/>
              </a:spcAft>
              <a:buNone/>
            </a:pPr>
            <a:r>
              <a:rPr lang="en-GB" sz="1330" b="1" dirty="0"/>
              <a:t>Task </a:t>
            </a:r>
            <a:r>
              <a:rPr lang="en-GB" sz="1330" b="1" dirty="0" smtClean="0"/>
              <a:t>3 - P3.3</a:t>
            </a:r>
            <a:r>
              <a:rPr lang="en-GB" sz="1330" dirty="0" smtClean="0"/>
              <a:t> </a:t>
            </a:r>
            <a:r>
              <a:rPr lang="en-GB" sz="1330" dirty="0"/>
              <a:t>– Describe the </a:t>
            </a:r>
            <a:r>
              <a:rPr lang="en-GB" sz="1330" dirty="0" smtClean="0"/>
              <a:t>variant </a:t>
            </a:r>
            <a:r>
              <a:rPr lang="en-GB" sz="1330" dirty="0"/>
              <a:t>types of organisational </a:t>
            </a:r>
            <a:r>
              <a:rPr lang="en-GB" sz="1330" dirty="0" smtClean="0"/>
              <a:t>structures and how this can affect span of control, communication flow and division of work.</a:t>
            </a:r>
          </a:p>
          <a:p>
            <a:pPr marL="0" indent="0">
              <a:spcBef>
                <a:spcPts val="0"/>
              </a:spcBef>
              <a:spcAft>
                <a:spcPts val="600"/>
              </a:spcAft>
              <a:buNone/>
            </a:pPr>
            <a:endParaRPr lang="en-GB" sz="700" dirty="0"/>
          </a:p>
          <a:p>
            <a:pPr marL="0" indent="0">
              <a:spcBef>
                <a:spcPts val="0"/>
              </a:spcBef>
              <a:spcAft>
                <a:spcPts val="600"/>
              </a:spcAft>
              <a:buNone/>
            </a:pPr>
            <a:endParaRPr lang="en-GB" sz="1330" dirty="0" smtClean="0"/>
          </a:p>
          <a:p>
            <a:pPr marL="0" indent="0">
              <a:spcBef>
                <a:spcPts val="0"/>
              </a:spcBef>
              <a:spcAft>
                <a:spcPts val="600"/>
              </a:spcAft>
              <a:buNone/>
            </a:pPr>
            <a:r>
              <a:rPr lang="en-GB" sz="1330" b="1" dirty="0" smtClean="0"/>
              <a:t>Task 4 - P3.4</a:t>
            </a:r>
            <a:r>
              <a:rPr lang="en-GB" sz="1330" dirty="0" smtClean="0"/>
              <a:t> </a:t>
            </a:r>
            <a:r>
              <a:rPr lang="en-GB" sz="1330" dirty="0"/>
              <a:t>– Research and explain </a:t>
            </a:r>
            <a:r>
              <a:rPr lang="en-GB" sz="1330" dirty="0" smtClean="0"/>
              <a:t>how variance in the nature of business can have an impact on </a:t>
            </a:r>
            <a:r>
              <a:rPr lang="en-GB" sz="1330" dirty="0"/>
              <a:t>the organisational structure </a:t>
            </a:r>
            <a:r>
              <a:rPr lang="en-GB" sz="1330" dirty="0" smtClean="0"/>
              <a:t>of </a:t>
            </a:r>
            <a:r>
              <a:rPr lang="en-GB" sz="1330" dirty="0"/>
              <a:t>your </a:t>
            </a:r>
            <a:r>
              <a:rPr lang="en-GB" sz="1330" b="1" dirty="0"/>
              <a:t>two </a:t>
            </a:r>
            <a:r>
              <a:rPr lang="en-GB" sz="1330" dirty="0"/>
              <a:t>chosen </a:t>
            </a:r>
            <a:r>
              <a:rPr lang="en-GB" sz="1330" dirty="0" smtClean="0"/>
              <a:t>businesses.</a:t>
            </a:r>
            <a:endParaRPr lang="en-GB" sz="1330" dirty="0"/>
          </a:p>
        </p:txBody>
      </p:sp>
      <p:sp>
        <p:nvSpPr>
          <p:cNvPr id="18" name="Title 2"/>
          <p:cNvSpPr>
            <a:spLocks noGrp="1"/>
          </p:cNvSpPr>
          <p:nvPr>
            <p:ph type="title"/>
          </p:nvPr>
        </p:nvSpPr>
        <p:spPr>
          <a:xfrm>
            <a:off x="230832" y="116632"/>
            <a:ext cx="8733656" cy="504056"/>
          </a:xfrm>
        </p:spPr>
        <p:txBody>
          <a:bodyPr>
            <a:noAutofit/>
          </a:bodyPr>
          <a:lstStyle/>
          <a:p>
            <a:r>
              <a:rPr lang="en-GB" sz="1800" dirty="0"/>
              <a:t>LO2 - </a:t>
            </a:r>
            <a:r>
              <a:rPr lang="en-GB" sz="1800" dirty="0" smtClean="0"/>
              <a:t>How </a:t>
            </a:r>
            <a:r>
              <a:rPr lang="en-GB" sz="1800" dirty="0"/>
              <a:t>businesses are organised to achieve their </a:t>
            </a:r>
            <a:r>
              <a:rPr lang="en-GB" sz="1800" dirty="0" smtClean="0"/>
              <a:t>purposes - Structure</a:t>
            </a:r>
            <a:endParaRPr lang="en-GB" sz="1800" dirty="0"/>
          </a:p>
        </p:txBody>
      </p:sp>
      <p:grpSp>
        <p:nvGrpSpPr>
          <p:cNvPr id="19" name="Group 18"/>
          <p:cNvGrpSpPr/>
          <p:nvPr/>
        </p:nvGrpSpPr>
        <p:grpSpPr>
          <a:xfrm>
            <a:off x="323528" y="1700808"/>
            <a:ext cx="8352928" cy="1398966"/>
            <a:chOff x="107504" y="2492896"/>
            <a:chExt cx="8928992" cy="1824240"/>
          </a:xfrm>
        </p:grpSpPr>
        <p:pic>
          <p:nvPicPr>
            <p:cNvPr id="1028" name="Picture 4" descr="http://www.learnmanagement2.com/tallstructure.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627784" y="2564018"/>
              <a:ext cx="1728192" cy="1753118"/>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descr="http://www.learnmanagement2.com/Flat%20Organisational%20Structure.jpg"/>
            <p:cNvPicPr>
              <a:picLocks noChangeAspect="1" noChangeArrowheads="1"/>
            </p:cNvPicPr>
            <p:nvPr/>
          </p:nvPicPr>
          <p:blipFill rotWithShape="1">
            <a:blip r:embed="rId5">
              <a:extLst>
                <a:ext uri="{28A0092B-C50C-407E-A947-70E740481C1C}">
                  <a14:useLocalDpi xmlns:a14="http://schemas.microsoft.com/office/drawing/2010/main" val="0"/>
                </a:ext>
              </a:extLst>
            </a:blip>
            <a:srcRect t="29679"/>
            <a:stretch/>
          </p:blipFill>
          <p:spPr bwMode="auto">
            <a:xfrm>
              <a:off x="4283968" y="2613383"/>
              <a:ext cx="2888006" cy="888511"/>
            </a:xfrm>
            <a:prstGeom prst="rect">
              <a:avLst/>
            </a:prstGeom>
            <a:noFill/>
            <a:extLst>
              <a:ext uri="{909E8E84-426E-40DD-AFC4-6F175D3DCCD1}">
                <a14:hiddenFill xmlns:a14="http://schemas.microsoft.com/office/drawing/2010/main">
                  <a:solidFill>
                    <a:srgbClr val="FFFFFF"/>
                  </a:solidFill>
                </a14:hiddenFill>
              </a:ext>
            </a:extLst>
          </p:spPr>
        </p:pic>
        <p:pic>
          <p:nvPicPr>
            <p:cNvPr id="7169" name="Picture 1" descr="http://www.unibetgroupplc.com/pages/389/OrganisationalStructure.GIF"/>
            <p:cNvPicPr>
              <a:picLocks noChangeAspect="1" noChangeArrowheads="1"/>
            </p:cNvPicPr>
            <p:nvPr/>
          </p:nvPicPr>
          <p:blipFill>
            <a:blip r:embed="rId6" cstate="print"/>
            <a:srcRect/>
            <a:stretch>
              <a:fillRect/>
            </a:stretch>
          </p:blipFill>
          <p:spPr bwMode="auto">
            <a:xfrm>
              <a:off x="107504" y="2629094"/>
              <a:ext cx="2589079" cy="1591994"/>
            </a:xfrm>
            <a:prstGeom prst="rect">
              <a:avLst/>
            </a:prstGeom>
            <a:noFill/>
          </p:spPr>
        </p:pic>
        <p:pic>
          <p:nvPicPr>
            <p:cNvPr id="1034" name="Picture 10" descr="http://www.codeproject.com/KB/work/OrgStructForPMPs/Balancedmatrixorgwizmaster.gif"/>
            <p:cNvPicPr>
              <a:picLocks noChangeAspect="1" noChangeArrowheads="1"/>
            </p:cNvPicPr>
            <p:nvPr/>
          </p:nvPicPr>
          <p:blipFill rotWithShape="1">
            <a:blip r:embed="rId7" cstate="print">
              <a:extLst>
                <a:ext uri="{28A0092B-C50C-407E-A947-70E740481C1C}">
                  <a14:useLocalDpi xmlns:a14="http://schemas.microsoft.com/office/drawing/2010/main" val="0"/>
                </a:ext>
              </a:extLst>
            </a:blip>
            <a:srcRect l="15997" r="14835"/>
            <a:stretch/>
          </p:blipFill>
          <p:spPr bwMode="auto">
            <a:xfrm>
              <a:off x="7225221" y="2492896"/>
              <a:ext cx="1811275" cy="1745785"/>
            </a:xfrm>
            <a:prstGeom prst="rect">
              <a:avLst/>
            </a:prstGeom>
            <a:noFill/>
            <a:extLst>
              <a:ext uri="{909E8E84-426E-40DD-AFC4-6F175D3DCCD1}">
                <a14:hiddenFill xmlns:a14="http://schemas.microsoft.com/office/drawing/2010/main">
                  <a:solidFill>
                    <a:srgbClr val="FFFFFF"/>
                  </a:solidFill>
                </a14:hiddenFill>
              </a:ext>
            </a:extLst>
          </p:spPr>
        </p:pic>
        <p:pic>
          <p:nvPicPr>
            <p:cNvPr id="1036" name="Picture 12" descr="http://thethrivingsmallbusiness.com/wp-content/uploads/2010/02/example-geographic-org-chart.jpg"/>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211960" y="3472056"/>
              <a:ext cx="3028179" cy="802469"/>
            </a:xfrm>
            <a:prstGeom prst="rect">
              <a:avLst/>
            </a:prstGeom>
            <a:noFill/>
            <a:extLst>
              <a:ext uri="{909E8E84-426E-40DD-AFC4-6F175D3DCCD1}">
                <a14:hiddenFill xmlns:a14="http://schemas.microsoft.com/office/drawing/2010/main">
                  <a:solidFill>
                    <a:srgbClr val="FFFFFF"/>
                  </a:solidFill>
                </a14:hiddenFill>
              </a:ext>
            </a:extLst>
          </p:spPr>
        </p:pic>
      </p:grpSp>
      <p:graphicFrame>
        <p:nvGraphicFramePr>
          <p:cNvPr id="20" name="Table 19"/>
          <p:cNvGraphicFramePr>
            <a:graphicFrameLocks noGrp="1"/>
          </p:cNvGraphicFramePr>
          <p:nvPr>
            <p:extLst>
              <p:ext uri="{D42A27DB-BD31-4B8C-83A1-F6EECF244321}">
                <p14:modId xmlns:p14="http://schemas.microsoft.com/office/powerpoint/2010/main" val="1810419613"/>
              </p:ext>
            </p:extLst>
          </p:nvPr>
        </p:nvGraphicFramePr>
        <p:xfrm>
          <a:off x="291159" y="5500464"/>
          <a:ext cx="8529312" cy="304800"/>
        </p:xfrm>
        <a:graphic>
          <a:graphicData uri="http://schemas.openxmlformats.org/drawingml/2006/table">
            <a:tbl>
              <a:tblPr firstRow="1" bandRow="1">
                <a:tableStyleId>{5C22544A-7EE6-4342-B048-85BDC9FD1C3A}</a:tableStyleId>
              </a:tblPr>
              <a:tblGrid>
                <a:gridCol w="2132328"/>
                <a:gridCol w="2132328"/>
                <a:gridCol w="2132328"/>
                <a:gridCol w="2132328"/>
              </a:tblGrid>
              <a:tr h="288032">
                <a:tc>
                  <a:txBody>
                    <a:bodyPr/>
                    <a:lstStyle/>
                    <a:p>
                      <a:pPr algn="ctr"/>
                      <a:r>
                        <a:rPr lang="en-GB" sz="1400" dirty="0" smtClean="0"/>
                        <a:t>Regional</a:t>
                      </a:r>
                      <a:endParaRPr lang="en-GB" sz="1400" dirty="0"/>
                    </a:p>
                  </a:txBody>
                  <a:tcPr/>
                </a:tc>
                <a:tc>
                  <a:txBody>
                    <a:bodyPr/>
                    <a:lstStyle/>
                    <a:p>
                      <a:pPr algn="ctr"/>
                      <a:r>
                        <a:rPr lang="en-GB" sz="1400" dirty="0" smtClean="0"/>
                        <a:t>Product</a:t>
                      </a:r>
                      <a:endParaRPr lang="en-GB" sz="1400" dirty="0"/>
                    </a:p>
                  </a:txBody>
                  <a:tcPr/>
                </a:tc>
                <a:tc>
                  <a:txBody>
                    <a:bodyPr/>
                    <a:lstStyle/>
                    <a:p>
                      <a:pPr algn="ctr"/>
                      <a:r>
                        <a:rPr lang="en-GB" sz="1400" dirty="0" smtClean="0"/>
                        <a:t>Customer</a:t>
                      </a:r>
                      <a:endParaRPr lang="en-GB" sz="1400" dirty="0"/>
                    </a:p>
                  </a:txBody>
                  <a:tcPr/>
                </a:tc>
                <a:tc>
                  <a:txBody>
                    <a:bodyPr/>
                    <a:lstStyle/>
                    <a:p>
                      <a:pPr algn="ctr"/>
                      <a:r>
                        <a:rPr lang="en-GB" sz="1400" dirty="0" smtClean="0"/>
                        <a:t>Matrix</a:t>
                      </a:r>
                      <a:endParaRPr lang="en-GB" sz="1400" dirty="0"/>
                    </a:p>
                  </a:txBody>
                  <a:tcPr/>
                </a:tc>
              </a:tr>
            </a:tbl>
          </a:graphicData>
        </a:graphic>
      </p:graphicFrame>
    </p:spTree>
    <p:extLst>
      <p:ext uri="{BB962C8B-B14F-4D97-AF65-F5344CB8AC3E}">
        <p14:creationId xmlns:p14="http://schemas.microsoft.com/office/powerpoint/2010/main" val="1599721292"/>
      </p:ext>
    </p:extLst>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79512" y="620688"/>
            <a:ext cx="8784976" cy="5832648"/>
          </a:xfrm>
        </p:spPr>
        <p:txBody>
          <a:bodyPr>
            <a:noAutofit/>
          </a:bodyPr>
          <a:lstStyle/>
          <a:p>
            <a:pPr marL="285750" indent="-285750">
              <a:spcAft>
                <a:spcPts val="1200"/>
              </a:spcAft>
            </a:pPr>
            <a:r>
              <a:rPr lang="en-GB" sz="1800" dirty="0" smtClean="0"/>
              <a:t>All organisations have </a:t>
            </a:r>
            <a:r>
              <a:rPr lang="en-GB" sz="1800" dirty="0" smtClean="0">
                <a:hlinkClick r:id="rId3" action="ppaction://hlinksldjump"/>
              </a:rPr>
              <a:t>functional areas or departments</a:t>
            </a:r>
            <a:r>
              <a:rPr lang="en-GB" sz="1800" dirty="0" smtClean="0"/>
              <a:t> which work independently but towards a common goal or goals as set out by the aims and objectives</a:t>
            </a:r>
          </a:p>
          <a:p>
            <a:pPr marL="0" indent="0">
              <a:spcAft>
                <a:spcPts val="1200"/>
              </a:spcAft>
              <a:buNone/>
            </a:pPr>
            <a:endParaRPr lang="en-GB" sz="1800" b="1" dirty="0" smtClean="0"/>
          </a:p>
          <a:p>
            <a:pPr marL="0" indent="0">
              <a:spcAft>
                <a:spcPts val="1200"/>
              </a:spcAft>
              <a:buNone/>
            </a:pPr>
            <a:endParaRPr lang="en-GB" sz="1800" b="1" dirty="0" smtClean="0"/>
          </a:p>
          <a:p>
            <a:pPr marL="0" indent="0">
              <a:spcAft>
                <a:spcPts val="1200"/>
              </a:spcAft>
              <a:buNone/>
            </a:pPr>
            <a:endParaRPr lang="en-GB" sz="1800" b="1" dirty="0" smtClean="0"/>
          </a:p>
          <a:p>
            <a:pPr marL="0" indent="0">
              <a:spcAft>
                <a:spcPts val="1200"/>
              </a:spcAft>
              <a:buNone/>
            </a:pPr>
            <a:endParaRPr lang="en-GB" sz="2000" b="1" dirty="0" smtClean="0"/>
          </a:p>
          <a:p>
            <a:pPr marL="0" indent="0">
              <a:spcAft>
                <a:spcPts val="1200"/>
              </a:spcAft>
              <a:buNone/>
            </a:pPr>
            <a:r>
              <a:rPr lang="en-GB" sz="1800" b="1" dirty="0" smtClean="0"/>
              <a:t>Task 5 – P4.1</a:t>
            </a:r>
            <a:r>
              <a:rPr lang="en-GB" sz="1800" dirty="0" smtClean="0"/>
              <a:t> </a:t>
            </a:r>
            <a:r>
              <a:rPr lang="en-GB" sz="1800" dirty="0" smtClean="0"/>
              <a:t>– Explain in your own words the term </a:t>
            </a:r>
            <a:r>
              <a:rPr lang="en-GB" sz="1800" b="1" dirty="0" smtClean="0"/>
              <a:t>‘Functional Activities’</a:t>
            </a:r>
            <a:r>
              <a:rPr lang="en-GB" sz="1800" dirty="0" smtClean="0"/>
              <a:t> </a:t>
            </a:r>
          </a:p>
          <a:p>
            <a:pPr marL="0" indent="0">
              <a:spcAft>
                <a:spcPts val="1200"/>
              </a:spcAft>
              <a:buNone/>
            </a:pPr>
            <a:r>
              <a:rPr lang="en-GB" sz="1800" b="1" dirty="0" smtClean="0"/>
              <a:t>Task </a:t>
            </a:r>
            <a:r>
              <a:rPr lang="en-GB" sz="1800" b="1" dirty="0" smtClean="0"/>
              <a:t>6 – P4.2</a:t>
            </a:r>
            <a:r>
              <a:rPr lang="en-GB" sz="1800" dirty="0" smtClean="0"/>
              <a:t> </a:t>
            </a:r>
            <a:r>
              <a:rPr lang="en-GB" sz="1800" dirty="0" smtClean="0"/>
              <a:t>– Identify and Describe the different areas available</a:t>
            </a:r>
          </a:p>
          <a:p>
            <a:pPr marL="0" indent="0">
              <a:spcAft>
                <a:spcPts val="1200"/>
              </a:spcAft>
              <a:buNone/>
            </a:pPr>
            <a:r>
              <a:rPr lang="en-GB" sz="1800" b="1" dirty="0" smtClean="0"/>
              <a:t>Task </a:t>
            </a:r>
            <a:r>
              <a:rPr lang="en-GB" sz="1800" b="1" dirty="0" smtClean="0"/>
              <a:t>7 – P4.3</a:t>
            </a:r>
            <a:r>
              <a:rPr lang="en-GB" sz="1800" dirty="0" smtClean="0"/>
              <a:t> </a:t>
            </a:r>
            <a:r>
              <a:rPr lang="en-GB" sz="1800" dirty="0" smtClean="0"/>
              <a:t>– Describe all the functional areas that may be present within your </a:t>
            </a:r>
            <a:r>
              <a:rPr lang="en-GB" sz="1800" b="1" dirty="0" smtClean="0"/>
              <a:t>two </a:t>
            </a:r>
            <a:r>
              <a:rPr lang="en-GB" sz="1800" dirty="0" smtClean="0"/>
              <a:t>chosen businesses.  Split these into two lists, one for each of your </a:t>
            </a:r>
            <a:r>
              <a:rPr lang="en-GB" sz="1800" dirty="0" smtClean="0"/>
              <a:t>businesses. Show examples where possible.</a:t>
            </a:r>
          </a:p>
          <a:p>
            <a:pPr marL="285750" indent="-285750">
              <a:spcAft>
                <a:spcPts val="1200"/>
              </a:spcAft>
            </a:pPr>
            <a:r>
              <a:rPr lang="en-GB" sz="1800" dirty="0" smtClean="0">
                <a:cs typeface="Calibri" pitchFamily="34" charset="0"/>
              </a:rPr>
              <a:t>Remember </a:t>
            </a:r>
            <a:r>
              <a:rPr lang="en-GB" sz="1800" dirty="0" smtClean="0">
                <a:cs typeface="Calibri" pitchFamily="34" charset="0"/>
              </a:rPr>
              <a:t>to describe the purpose of these departments within </a:t>
            </a:r>
            <a:r>
              <a:rPr lang="en-GB" sz="1800" dirty="0" smtClean="0">
                <a:cs typeface="Calibri" pitchFamily="34" charset="0"/>
              </a:rPr>
              <a:t>the </a:t>
            </a:r>
            <a:r>
              <a:rPr lang="en-GB" sz="1800" dirty="0" smtClean="0">
                <a:cs typeface="Calibri" pitchFamily="34" charset="0"/>
              </a:rPr>
              <a:t>specific business context of your organisations</a:t>
            </a:r>
          </a:p>
        </p:txBody>
      </p:sp>
      <p:graphicFrame>
        <p:nvGraphicFramePr>
          <p:cNvPr id="4" name="Table 3"/>
          <p:cNvGraphicFramePr>
            <a:graphicFrameLocks noGrp="1"/>
          </p:cNvGraphicFramePr>
          <p:nvPr>
            <p:extLst>
              <p:ext uri="{D42A27DB-BD31-4B8C-83A1-F6EECF244321}">
                <p14:modId xmlns:p14="http://schemas.microsoft.com/office/powerpoint/2010/main" val="1968101173"/>
              </p:ext>
            </p:extLst>
          </p:nvPr>
        </p:nvGraphicFramePr>
        <p:xfrm>
          <a:off x="251520" y="1556792"/>
          <a:ext cx="8640960" cy="1752600"/>
        </p:xfrm>
        <a:graphic>
          <a:graphicData uri="http://schemas.openxmlformats.org/drawingml/2006/table">
            <a:tbl>
              <a:tblPr firstRow="1" bandRow="1">
                <a:tableStyleId>{5C22544A-7EE6-4342-B048-85BDC9FD1C3A}</a:tableStyleId>
              </a:tblPr>
              <a:tblGrid>
                <a:gridCol w="2880320"/>
                <a:gridCol w="2880320"/>
                <a:gridCol w="2880320"/>
              </a:tblGrid>
              <a:tr h="370840">
                <a:tc>
                  <a:txBody>
                    <a:bodyPr/>
                    <a:lstStyle/>
                    <a:p>
                      <a:pPr algn="ctr"/>
                      <a:r>
                        <a:rPr lang="en-GB" sz="1800" b="1" dirty="0" smtClean="0">
                          <a:solidFill>
                            <a:schemeClr val="tx1"/>
                          </a:solidFill>
                          <a:latin typeface="Calibri" pitchFamily="34" charset="0"/>
                          <a:cs typeface="Calibri" pitchFamily="34" charset="0"/>
                          <a:hlinkClick r:id="rId4" action="ppaction://hlinksldjump"/>
                        </a:rPr>
                        <a:t>Sales</a:t>
                      </a:r>
                      <a:endParaRPr lang="en-GB" sz="1800" b="1" dirty="0">
                        <a:solidFill>
                          <a:schemeClr val="tx1"/>
                        </a:solidFill>
                        <a:latin typeface="Calibri" pitchFamily="34" charset="0"/>
                        <a:cs typeface="Calibri" pitchFamily="34" charset="0"/>
                      </a:endParaRPr>
                    </a:p>
                  </a:txBody>
                  <a:tcPr anchor="ctr">
                    <a:solidFill>
                      <a:schemeClr val="tx2">
                        <a:lumMod val="20000"/>
                        <a:lumOff val="80000"/>
                      </a:schemeClr>
                    </a:solidFill>
                  </a:tcPr>
                </a:tc>
                <a:tc>
                  <a:txBody>
                    <a:bodyPr/>
                    <a:lstStyle/>
                    <a:p>
                      <a:pPr marL="0" marR="0" lvl="1" indent="0" algn="ctr" defTabSz="914400" rtl="0" eaLnBrk="1" fontAlgn="auto" latinLnBrk="0" hangingPunct="1">
                        <a:lnSpc>
                          <a:spcPct val="100000"/>
                        </a:lnSpc>
                        <a:spcBef>
                          <a:spcPts val="0"/>
                        </a:spcBef>
                        <a:spcAft>
                          <a:spcPts val="0"/>
                        </a:spcAft>
                        <a:buClrTx/>
                        <a:buSzTx/>
                        <a:buFontTx/>
                        <a:buNone/>
                        <a:tabLst/>
                        <a:defRPr/>
                      </a:pPr>
                      <a:r>
                        <a:rPr lang="en-GB" sz="1800" b="1" dirty="0" smtClean="0">
                          <a:solidFill>
                            <a:schemeClr val="tx1"/>
                          </a:solidFill>
                          <a:latin typeface="Calibri" pitchFamily="34" charset="0"/>
                          <a:cs typeface="Calibri" pitchFamily="34" charset="0"/>
                          <a:hlinkClick r:id="rId5" action="ppaction://hlinksldjump"/>
                        </a:rPr>
                        <a:t>Finance</a:t>
                      </a:r>
                      <a:endParaRPr lang="en-GB" sz="1800" b="1" dirty="0" smtClean="0">
                        <a:solidFill>
                          <a:schemeClr val="tx1"/>
                        </a:solidFill>
                        <a:latin typeface="Calibri" pitchFamily="34" charset="0"/>
                        <a:cs typeface="Calibri" pitchFamily="34" charset="0"/>
                      </a:endParaRPr>
                    </a:p>
                  </a:txBody>
                  <a:tcPr anchor="ctr">
                    <a:solidFill>
                      <a:schemeClr val="tx2">
                        <a:lumMod val="20000"/>
                        <a:lumOff val="80000"/>
                      </a:schemeClr>
                    </a:solidFill>
                  </a:tcPr>
                </a:tc>
                <a:tc>
                  <a:txBody>
                    <a:bodyPr/>
                    <a:lstStyle/>
                    <a:p>
                      <a:pPr algn="ctr"/>
                      <a:r>
                        <a:rPr lang="en-GB" sz="1800" b="1" dirty="0" smtClean="0">
                          <a:solidFill>
                            <a:schemeClr val="tx1"/>
                          </a:solidFill>
                          <a:latin typeface="Calibri" pitchFamily="34" charset="0"/>
                          <a:cs typeface="Calibri" pitchFamily="34" charset="0"/>
                          <a:hlinkClick r:id="rId6" action="ppaction://hlinksldjump"/>
                        </a:rPr>
                        <a:t>Marketing</a:t>
                      </a:r>
                      <a:endParaRPr lang="en-GB" sz="1800" b="1" dirty="0" smtClean="0">
                        <a:solidFill>
                          <a:schemeClr val="tx1"/>
                        </a:solidFill>
                        <a:latin typeface="Calibri" pitchFamily="34" charset="0"/>
                        <a:cs typeface="Calibri" pitchFamily="34" charset="0"/>
                      </a:endParaRPr>
                    </a:p>
                  </a:txBody>
                  <a:tcPr anchor="ctr">
                    <a:solidFill>
                      <a:schemeClr val="tx2">
                        <a:lumMod val="20000"/>
                        <a:lumOff val="80000"/>
                      </a:schemeClr>
                    </a:solidFill>
                  </a:tcPr>
                </a:tc>
              </a:tr>
              <a:tr h="370840">
                <a:tc>
                  <a:txBody>
                    <a:bodyPr/>
                    <a:lstStyle/>
                    <a:p>
                      <a:pPr marL="0" marR="0" lvl="1" indent="0" algn="ctr" defTabSz="914400" rtl="0" eaLnBrk="1" fontAlgn="auto" latinLnBrk="0" hangingPunct="1">
                        <a:lnSpc>
                          <a:spcPct val="100000"/>
                        </a:lnSpc>
                        <a:spcBef>
                          <a:spcPts val="0"/>
                        </a:spcBef>
                        <a:spcAft>
                          <a:spcPts val="0"/>
                        </a:spcAft>
                        <a:buClrTx/>
                        <a:buSzTx/>
                        <a:buFontTx/>
                        <a:buNone/>
                        <a:tabLst/>
                        <a:defRPr/>
                      </a:pPr>
                      <a:r>
                        <a:rPr lang="en-GB" sz="1800" b="1" dirty="0" smtClean="0">
                          <a:solidFill>
                            <a:schemeClr val="tx1"/>
                          </a:solidFill>
                          <a:latin typeface="Calibri" pitchFamily="34" charset="0"/>
                          <a:cs typeface="Calibri" pitchFamily="34" charset="0"/>
                          <a:hlinkClick r:id="rId7" action="ppaction://hlinksldjump"/>
                        </a:rPr>
                        <a:t>Human Resource Management</a:t>
                      </a:r>
                      <a:endParaRPr lang="en-GB" sz="1800" b="1" dirty="0" smtClean="0">
                        <a:solidFill>
                          <a:schemeClr val="tx1"/>
                        </a:solidFill>
                        <a:latin typeface="Calibri" pitchFamily="34" charset="0"/>
                        <a:cs typeface="Calibri" pitchFamily="34" charset="0"/>
                      </a:endParaRPr>
                    </a:p>
                  </a:txBody>
                  <a:tcPr anchor="ctr">
                    <a:solidFill>
                      <a:schemeClr val="tx2">
                        <a:lumMod val="20000"/>
                        <a:lumOff val="80000"/>
                      </a:schemeClr>
                    </a:solidFill>
                  </a:tcPr>
                </a:tc>
                <a:tc>
                  <a:txBody>
                    <a:bodyPr/>
                    <a:lstStyle/>
                    <a:p>
                      <a:pPr marL="0" marR="0" lvl="1" indent="0" algn="ctr" defTabSz="914400" rtl="0" eaLnBrk="1" fontAlgn="auto" latinLnBrk="0" hangingPunct="1">
                        <a:lnSpc>
                          <a:spcPct val="100000"/>
                        </a:lnSpc>
                        <a:spcBef>
                          <a:spcPts val="0"/>
                        </a:spcBef>
                        <a:spcAft>
                          <a:spcPts val="0"/>
                        </a:spcAft>
                        <a:buClrTx/>
                        <a:buSzTx/>
                        <a:buFontTx/>
                        <a:buNone/>
                        <a:tabLst/>
                        <a:defRPr/>
                      </a:pPr>
                      <a:r>
                        <a:rPr lang="en-GB" sz="1800" b="1" dirty="0" smtClean="0">
                          <a:solidFill>
                            <a:schemeClr val="tx1"/>
                          </a:solidFill>
                          <a:latin typeface="Calibri" pitchFamily="34" charset="0"/>
                          <a:cs typeface="Calibri" pitchFamily="34" charset="0"/>
                          <a:hlinkClick r:id="rId8" action="ppaction://hlinksldjump"/>
                        </a:rPr>
                        <a:t>Research and Development</a:t>
                      </a:r>
                      <a:endParaRPr lang="en-GB" sz="1800" b="1" dirty="0" smtClean="0">
                        <a:solidFill>
                          <a:schemeClr val="tx1"/>
                        </a:solidFill>
                        <a:latin typeface="Calibri" pitchFamily="34" charset="0"/>
                        <a:cs typeface="Calibri" pitchFamily="34" charset="0"/>
                      </a:endParaRPr>
                    </a:p>
                  </a:txBody>
                  <a:tcPr anchor="ctr">
                    <a:solidFill>
                      <a:schemeClr val="tx2">
                        <a:lumMod val="20000"/>
                        <a:lumOff val="80000"/>
                      </a:schemeClr>
                    </a:solidFill>
                  </a:tcPr>
                </a:tc>
                <a:tc>
                  <a:txBody>
                    <a:bodyPr/>
                    <a:lstStyle/>
                    <a:p>
                      <a:pPr marL="0" marR="0" lvl="1" indent="0" algn="ctr" defTabSz="914400" rtl="0" eaLnBrk="1" fontAlgn="auto" latinLnBrk="0" hangingPunct="1">
                        <a:lnSpc>
                          <a:spcPct val="100000"/>
                        </a:lnSpc>
                        <a:spcBef>
                          <a:spcPts val="0"/>
                        </a:spcBef>
                        <a:spcAft>
                          <a:spcPts val="0"/>
                        </a:spcAft>
                        <a:buClrTx/>
                        <a:buSzTx/>
                        <a:buFontTx/>
                        <a:buNone/>
                        <a:tabLst/>
                        <a:defRPr/>
                      </a:pPr>
                      <a:r>
                        <a:rPr lang="en-GB" sz="1800" b="1" dirty="0" smtClean="0">
                          <a:solidFill>
                            <a:schemeClr val="tx1"/>
                          </a:solidFill>
                          <a:latin typeface="Calibri" pitchFamily="34" charset="0"/>
                          <a:cs typeface="Calibri" pitchFamily="34" charset="0"/>
                          <a:hlinkClick r:id="rId9" action="ppaction://hlinksldjump"/>
                        </a:rPr>
                        <a:t>Information Technology Services</a:t>
                      </a:r>
                      <a:endParaRPr lang="en-GB" sz="1800" b="1" dirty="0" smtClean="0">
                        <a:solidFill>
                          <a:schemeClr val="tx1"/>
                        </a:solidFill>
                        <a:latin typeface="Calibri" pitchFamily="34" charset="0"/>
                        <a:cs typeface="Calibri" pitchFamily="34" charset="0"/>
                      </a:endParaRPr>
                    </a:p>
                  </a:txBody>
                  <a:tcPr anchor="ctr">
                    <a:solidFill>
                      <a:schemeClr val="tx2">
                        <a:lumMod val="20000"/>
                        <a:lumOff val="80000"/>
                      </a:schemeClr>
                    </a:solidFill>
                  </a:tcPr>
                </a:tc>
              </a:tr>
              <a:tr h="370840">
                <a:tc>
                  <a:txBody>
                    <a:bodyPr/>
                    <a:lstStyle/>
                    <a:p>
                      <a:pPr algn="ctr"/>
                      <a:r>
                        <a:rPr lang="en-GB" sz="1800" b="1" dirty="0" smtClean="0">
                          <a:solidFill>
                            <a:schemeClr val="tx1"/>
                          </a:solidFill>
                          <a:latin typeface="Calibri" pitchFamily="34" charset="0"/>
                          <a:cs typeface="Calibri" pitchFamily="34" charset="0"/>
                          <a:hlinkClick r:id="rId10" action="ppaction://hlinksldjump"/>
                        </a:rPr>
                        <a:t>Purchasing</a:t>
                      </a:r>
                      <a:endParaRPr lang="en-GB" sz="1800" b="1" dirty="0">
                        <a:solidFill>
                          <a:schemeClr val="tx1"/>
                        </a:solidFill>
                        <a:latin typeface="Calibri" pitchFamily="34" charset="0"/>
                        <a:cs typeface="Calibri" pitchFamily="34" charset="0"/>
                      </a:endParaRPr>
                    </a:p>
                  </a:txBody>
                  <a:tcPr anchor="ctr">
                    <a:solidFill>
                      <a:schemeClr val="tx2">
                        <a:lumMod val="20000"/>
                        <a:lumOff val="80000"/>
                      </a:schemeClr>
                    </a:solidFill>
                  </a:tcPr>
                </a:tc>
                <a:tc>
                  <a:txBody>
                    <a:bodyPr/>
                    <a:lstStyle/>
                    <a:p>
                      <a:pPr marL="0" marR="0" lvl="1" indent="0" algn="ctr" defTabSz="914400" rtl="0" eaLnBrk="1" fontAlgn="auto" latinLnBrk="0" hangingPunct="1">
                        <a:lnSpc>
                          <a:spcPct val="100000"/>
                        </a:lnSpc>
                        <a:spcBef>
                          <a:spcPts val="0"/>
                        </a:spcBef>
                        <a:spcAft>
                          <a:spcPts val="0"/>
                        </a:spcAft>
                        <a:buClrTx/>
                        <a:buSzTx/>
                        <a:buFontTx/>
                        <a:buNone/>
                        <a:tabLst/>
                        <a:defRPr/>
                      </a:pPr>
                      <a:r>
                        <a:rPr lang="en-GB" sz="1800" b="1" dirty="0" smtClean="0">
                          <a:solidFill>
                            <a:schemeClr val="tx1"/>
                          </a:solidFill>
                          <a:latin typeface="Calibri" pitchFamily="34" charset="0"/>
                          <a:cs typeface="Calibri" pitchFamily="34" charset="0"/>
                          <a:hlinkClick r:id="rId11" action="ppaction://hlinksldjump"/>
                        </a:rPr>
                        <a:t>Production</a:t>
                      </a:r>
                      <a:endParaRPr lang="en-GB" sz="1800" b="1" dirty="0">
                        <a:solidFill>
                          <a:schemeClr val="tx1"/>
                        </a:solidFill>
                        <a:latin typeface="Calibri" pitchFamily="34" charset="0"/>
                        <a:cs typeface="Calibri" pitchFamily="34" charset="0"/>
                      </a:endParaRPr>
                    </a:p>
                  </a:txBody>
                  <a:tcPr anchor="ctr">
                    <a:solidFill>
                      <a:schemeClr val="tx2">
                        <a:lumMod val="20000"/>
                        <a:lumOff val="80000"/>
                      </a:schemeClr>
                    </a:solidFill>
                  </a:tcPr>
                </a:tc>
                <a:tc>
                  <a:txBody>
                    <a:bodyPr/>
                    <a:lstStyle/>
                    <a:p>
                      <a:pPr marL="0" marR="0" lvl="1" indent="0" algn="ctr" defTabSz="914400" rtl="0" eaLnBrk="1" fontAlgn="auto" latinLnBrk="0" hangingPunct="1">
                        <a:lnSpc>
                          <a:spcPct val="100000"/>
                        </a:lnSpc>
                        <a:spcBef>
                          <a:spcPts val="0"/>
                        </a:spcBef>
                        <a:spcAft>
                          <a:spcPts val="0"/>
                        </a:spcAft>
                        <a:buClrTx/>
                        <a:buSzTx/>
                        <a:buFontTx/>
                        <a:buNone/>
                        <a:tabLst/>
                        <a:defRPr/>
                      </a:pPr>
                      <a:r>
                        <a:rPr lang="en-GB" sz="1800" b="1" dirty="0" smtClean="0">
                          <a:solidFill>
                            <a:schemeClr val="tx1"/>
                          </a:solidFill>
                          <a:latin typeface="Calibri" pitchFamily="34" charset="0"/>
                          <a:cs typeface="Calibri" pitchFamily="34" charset="0"/>
                          <a:hlinkClick r:id="rId12" action="ppaction://hlinksldjump"/>
                        </a:rPr>
                        <a:t>Administration</a:t>
                      </a:r>
                      <a:endParaRPr lang="en-GB" sz="1800" b="1" dirty="0">
                        <a:solidFill>
                          <a:schemeClr val="tx1"/>
                        </a:solidFill>
                        <a:latin typeface="Calibri" pitchFamily="34" charset="0"/>
                        <a:cs typeface="Calibri" pitchFamily="34" charset="0"/>
                      </a:endParaRPr>
                    </a:p>
                  </a:txBody>
                  <a:tcPr anchor="ctr">
                    <a:solidFill>
                      <a:schemeClr val="tx2">
                        <a:lumMod val="20000"/>
                        <a:lumOff val="80000"/>
                      </a:schemeClr>
                    </a:solidFill>
                  </a:tcPr>
                </a:tc>
              </a:tr>
              <a:tr h="370840">
                <a:tc gridSpan="3">
                  <a:txBody>
                    <a:bodyPr/>
                    <a:lstStyle/>
                    <a:p>
                      <a:pPr marL="0" marR="0" lvl="1" indent="0" algn="ctr" defTabSz="914400" rtl="0" eaLnBrk="1" fontAlgn="auto" latinLnBrk="0" hangingPunct="1">
                        <a:lnSpc>
                          <a:spcPct val="100000"/>
                        </a:lnSpc>
                        <a:spcBef>
                          <a:spcPts val="0"/>
                        </a:spcBef>
                        <a:spcAft>
                          <a:spcPts val="0"/>
                        </a:spcAft>
                        <a:buClrTx/>
                        <a:buSzTx/>
                        <a:buFontTx/>
                        <a:buNone/>
                        <a:tabLst/>
                        <a:defRPr/>
                      </a:pPr>
                      <a:r>
                        <a:rPr lang="en-GB" sz="1800" b="1" dirty="0" smtClean="0">
                          <a:solidFill>
                            <a:schemeClr val="tx1"/>
                          </a:solidFill>
                          <a:latin typeface="Calibri" pitchFamily="34" charset="0"/>
                          <a:cs typeface="Calibri" pitchFamily="34" charset="0"/>
                          <a:hlinkClick r:id="rId13" action="ppaction://hlinksldjump"/>
                        </a:rPr>
                        <a:t>Customer Service &amp; Call Centres</a:t>
                      </a:r>
                      <a:endParaRPr lang="en-GB" sz="1800" b="1" dirty="0" smtClean="0">
                        <a:solidFill>
                          <a:schemeClr val="tx1"/>
                        </a:solidFill>
                        <a:latin typeface="Calibri" pitchFamily="34" charset="0"/>
                        <a:cs typeface="Calibri" pitchFamily="34" charset="0"/>
                      </a:endParaRPr>
                    </a:p>
                  </a:txBody>
                  <a:tcPr anchor="ctr">
                    <a:solidFill>
                      <a:schemeClr val="tx2">
                        <a:lumMod val="20000"/>
                        <a:lumOff val="80000"/>
                      </a:schemeClr>
                    </a:solidFill>
                  </a:tcPr>
                </a:tc>
                <a:tc hMerge="1">
                  <a:txBody>
                    <a:bodyPr/>
                    <a:lstStyle/>
                    <a:p>
                      <a:pPr marL="0" marR="0" lvl="1" indent="0" algn="ctr" defTabSz="914400" rtl="0" eaLnBrk="1" fontAlgn="auto" latinLnBrk="0" hangingPunct="1">
                        <a:lnSpc>
                          <a:spcPct val="100000"/>
                        </a:lnSpc>
                        <a:spcBef>
                          <a:spcPts val="0"/>
                        </a:spcBef>
                        <a:spcAft>
                          <a:spcPts val="0"/>
                        </a:spcAft>
                        <a:buClrTx/>
                        <a:buSzTx/>
                        <a:buFontTx/>
                        <a:buNone/>
                        <a:tabLst/>
                        <a:defRPr/>
                      </a:pPr>
                      <a:endParaRPr lang="en-GB" sz="1800" b="1" dirty="0" smtClean="0">
                        <a:solidFill>
                          <a:schemeClr val="tx1"/>
                        </a:solidFill>
                        <a:latin typeface="Calibri" pitchFamily="34" charset="0"/>
                        <a:cs typeface="Calibri" pitchFamily="34" charset="0"/>
                      </a:endParaRPr>
                    </a:p>
                  </a:txBody>
                  <a:tcPr anchor="ctr">
                    <a:solidFill>
                      <a:schemeClr val="tx2">
                        <a:lumMod val="20000"/>
                        <a:lumOff val="80000"/>
                      </a:schemeClr>
                    </a:solidFill>
                  </a:tcPr>
                </a:tc>
                <a:tc hMerge="1">
                  <a:txBody>
                    <a:bodyPr/>
                    <a:lstStyle/>
                    <a:p>
                      <a:pPr marL="0" marR="0" lvl="1" indent="0" algn="ctr" defTabSz="914400" rtl="0" eaLnBrk="1" fontAlgn="auto" latinLnBrk="0" hangingPunct="1">
                        <a:lnSpc>
                          <a:spcPct val="100000"/>
                        </a:lnSpc>
                        <a:spcBef>
                          <a:spcPts val="0"/>
                        </a:spcBef>
                        <a:spcAft>
                          <a:spcPts val="0"/>
                        </a:spcAft>
                        <a:buClrTx/>
                        <a:buSzTx/>
                        <a:buFontTx/>
                        <a:buNone/>
                        <a:tabLst/>
                        <a:defRPr/>
                      </a:pPr>
                      <a:endParaRPr lang="en-GB" sz="1800" b="1" dirty="0" smtClean="0">
                        <a:solidFill>
                          <a:schemeClr val="tx1"/>
                        </a:solidFill>
                        <a:latin typeface="Calibri" pitchFamily="34" charset="0"/>
                        <a:cs typeface="Calibri" pitchFamily="34" charset="0"/>
                      </a:endParaRPr>
                    </a:p>
                  </a:txBody>
                  <a:tcPr anchor="ctr">
                    <a:solidFill>
                      <a:schemeClr val="tx2">
                        <a:lumMod val="20000"/>
                        <a:lumOff val="80000"/>
                      </a:schemeClr>
                    </a:solidFill>
                  </a:tcPr>
                </a:tc>
              </a:tr>
            </a:tbl>
          </a:graphicData>
        </a:graphic>
      </p:graphicFrame>
      <p:sp>
        <p:nvSpPr>
          <p:cNvPr id="15" name="Title 2"/>
          <p:cNvSpPr txBox="1">
            <a:spLocks/>
          </p:cNvSpPr>
          <p:nvPr/>
        </p:nvSpPr>
        <p:spPr>
          <a:xfrm>
            <a:off x="107504" y="116632"/>
            <a:ext cx="8856984" cy="504056"/>
          </a:xfrm>
          <a:prstGeom prst="rect">
            <a:avLst/>
          </a:prstGeom>
        </p:spPr>
        <p:txBody>
          <a:bodyPr vert="horz" rtlCol="0" anchor="ctr">
            <a:noAutofit/>
            <a:scene3d>
              <a:camera prst="orthographicFront"/>
              <a:lightRig rig="soft" dir="t"/>
            </a:scene3d>
            <a:sp3d prstMaterial="softEdge">
              <a:bevelT w="25400" h="25400"/>
            </a:sp3d>
          </a:bodyPr>
          <a:lstStyle>
            <a:lvl1pPr algn="l" rtl="0" eaLnBrk="1" latinLnBrk="0" hangingPunct="1">
              <a:spcBef>
                <a:spcPct val="0"/>
              </a:spcBef>
              <a:buNone/>
              <a:defRPr kumimoji="0" sz="4000" b="1" kern="1200">
                <a:solidFill>
                  <a:schemeClr val="tx2"/>
                </a:solidFill>
                <a:effectLst>
                  <a:outerShdw blurRad="31750" dist="25400" dir="5400000" algn="tl" rotWithShape="0">
                    <a:srgbClr val="000000">
                      <a:alpha val="25000"/>
                    </a:srgbClr>
                  </a:outerShdw>
                </a:effectLst>
                <a:latin typeface="+mj-lt"/>
                <a:ea typeface="+mj-ea"/>
                <a:cs typeface="+mj-cs"/>
              </a:defRPr>
            </a:lvl1pPr>
            <a:extLst/>
          </a:lstStyle>
          <a:p>
            <a:r>
              <a:rPr lang="en-GB" sz="1700" dirty="0" smtClean="0"/>
              <a:t>LO2 - How businesses are organised to achieve their purposes – Functional Areas</a:t>
            </a:r>
            <a:endParaRPr lang="en-GB" sz="1700" dirty="0"/>
          </a:p>
        </p:txBody>
      </p:sp>
    </p:spTree>
    <p:extLst>
      <p:ext uri="{BB962C8B-B14F-4D97-AF65-F5344CB8AC3E}">
        <p14:creationId xmlns:p14="http://schemas.microsoft.com/office/powerpoint/2010/main" val="1348192807"/>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79512" y="620688"/>
            <a:ext cx="8784976" cy="5688632"/>
          </a:xfrm>
        </p:spPr>
        <p:txBody>
          <a:bodyPr>
            <a:noAutofit/>
          </a:bodyPr>
          <a:lstStyle/>
          <a:p>
            <a:pPr marL="0" indent="0">
              <a:buNone/>
            </a:pPr>
            <a:r>
              <a:rPr lang="en-GB" sz="1400" dirty="0" smtClean="0"/>
              <a:t>Even in the smallest business a number of key tasks, or functions, must be done regularly. Stock must be bought, bills must be paid, customers must be served and customer enquiries must be answered. </a:t>
            </a:r>
          </a:p>
          <a:p>
            <a:r>
              <a:rPr lang="en-GB" sz="1400" dirty="0" smtClean="0"/>
              <a:t>In a small firm all these jobs may be done by one or two people. </a:t>
            </a:r>
          </a:p>
          <a:p>
            <a:r>
              <a:rPr lang="en-GB" sz="1400" dirty="0" smtClean="0"/>
              <a:t>In a large organisation, people specialise in different tasks. </a:t>
            </a:r>
          </a:p>
          <a:p>
            <a:pPr lvl="1"/>
            <a:r>
              <a:rPr lang="en-GB" sz="1400" dirty="0" smtClean="0"/>
              <a:t>Tesco and Sainsbury’s, for example, have buyers to purchase the stock, accounts staff to pay the bills, checkout staff to serve customers and customer service staff to answer queries.</a:t>
            </a:r>
          </a:p>
          <a:p>
            <a:pPr marL="365125" indent="-365125">
              <a:buNone/>
            </a:pPr>
            <a:r>
              <a:rPr lang="en-GB" sz="1400" b="1" dirty="0" smtClean="0"/>
              <a:t>Functional </a:t>
            </a:r>
            <a:r>
              <a:rPr lang="en-GB" sz="1400" b="1" dirty="0" smtClean="0"/>
              <a:t>areas in business</a:t>
            </a:r>
          </a:p>
          <a:p>
            <a:r>
              <a:rPr lang="en-GB" sz="1400" dirty="0" smtClean="0"/>
              <a:t>In a large organisation, it is usually easier to identify separate functional areas because people work together in departments. Each department carries out the tasks that relate to its particular area</a:t>
            </a:r>
            <a:r>
              <a:rPr lang="en-GB" sz="1400" dirty="0" smtClean="0"/>
              <a:t>.</a:t>
            </a:r>
          </a:p>
          <a:p>
            <a:pPr marL="0" indent="0">
              <a:buNone/>
            </a:pPr>
            <a:r>
              <a:rPr lang="en-GB" sz="1400" b="1" dirty="0"/>
              <a:t>The purposes of functional areas</a:t>
            </a:r>
          </a:p>
          <a:p>
            <a:pPr marL="0" indent="0">
              <a:buNone/>
            </a:pPr>
            <a:r>
              <a:rPr lang="en-GB" sz="1400" dirty="0"/>
              <a:t>The main purpose of functional areas is to ensure that all important business activities are carried out efficiently. This is essential if the business is to achieve its aims and objectives. In addition, specific areas will be responsibility for supporting specific types of aims and objectives, for example:</a:t>
            </a:r>
          </a:p>
          <a:p>
            <a:r>
              <a:rPr lang="en-GB" sz="1400" dirty="0"/>
              <a:t>Sales and marketing will be involved in achieving targets linked to developing new markets or increasing sales</a:t>
            </a:r>
          </a:p>
          <a:p>
            <a:r>
              <a:rPr lang="en-GB" sz="1400" dirty="0"/>
              <a:t>Human resources will be involved in arranging staff training activities and supporting the continuous professional development of all staff</a:t>
            </a:r>
          </a:p>
          <a:p>
            <a:r>
              <a:rPr lang="en-GB" sz="1400" dirty="0"/>
              <a:t>Finance will be expected to monitor and support aims and objectives linked to keeping costs low to improve profitability</a:t>
            </a:r>
          </a:p>
          <a:p>
            <a:r>
              <a:rPr lang="en-GB" sz="1400" dirty="0"/>
              <a:t>Production will be set targets relating to quality or meeting planned production schedules</a:t>
            </a:r>
          </a:p>
          <a:p>
            <a:endParaRPr lang="en-GB" sz="1400" dirty="0" smtClean="0"/>
          </a:p>
        </p:txBody>
      </p:sp>
      <p:sp>
        <p:nvSpPr>
          <p:cNvPr id="17" name="Title 2"/>
          <p:cNvSpPr txBox="1">
            <a:spLocks/>
          </p:cNvSpPr>
          <p:nvPr/>
        </p:nvSpPr>
        <p:spPr>
          <a:xfrm>
            <a:off x="107504" y="116632"/>
            <a:ext cx="8856984" cy="504056"/>
          </a:xfrm>
          <a:prstGeom prst="rect">
            <a:avLst/>
          </a:prstGeom>
        </p:spPr>
        <p:txBody>
          <a:bodyPr vert="horz" rtlCol="0" anchor="ctr">
            <a:noAutofit/>
            <a:scene3d>
              <a:camera prst="orthographicFront"/>
              <a:lightRig rig="soft" dir="t"/>
            </a:scene3d>
            <a:sp3d prstMaterial="softEdge">
              <a:bevelT w="25400" h="25400"/>
            </a:sp3d>
          </a:bodyPr>
          <a:lstStyle>
            <a:lvl1pPr algn="l" rtl="0" eaLnBrk="1" latinLnBrk="0" hangingPunct="1">
              <a:spcBef>
                <a:spcPct val="0"/>
              </a:spcBef>
              <a:buNone/>
              <a:defRPr kumimoji="0" sz="4000" b="1" kern="1200">
                <a:solidFill>
                  <a:schemeClr val="tx2"/>
                </a:solidFill>
                <a:effectLst>
                  <a:outerShdw blurRad="31750" dist="25400" dir="5400000" algn="tl" rotWithShape="0">
                    <a:srgbClr val="000000">
                      <a:alpha val="25000"/>
                    </a:srgbClr>
                  </a:outerShdw>
                </a:effectLst>
                <a:latin typeface="+mj-lt"/>
                <a:ea typeface="+mj-ea"/>
                <a:cs typeface="+mj-cs"/>
              </a:defRPr>
            </a:lvl1pPr>
            <a:extLst/>
          </a:lstStyle>
          <a:p>
            <a:r>
              <a:rPr lang="en-GB" sz="1700" dirty="0" smtClean="0"/>
              <a:t>LO2 - How businesses are organised to achieve their purposes – Functional Areas</a:t>
            </a:r>
            <a:endParaRPr lang="en-GB" sz="1700" dirty="0"/>
          </a:p>
        </p:txBody>
      </p:sp>
    </p:spTree>
    <p:extLst>
      <p:ext uri="{BB962C8B-B14F-4D97-AF65-F5344CB8AC3E}">
        <p14:creationId xmlns:p14="http://schemas.microsoft.com/office/powerpoint/2010/main" val="3411977340"/>
      </p:ext>
    </p:extLst>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42844" y="836712"/>
            <a:ext cx="8786874" cy="6072206"/>
          </a:xfrm>
        </p:spPr>
        <p:txBody>
          <a:bodyPr>
            <a:noAutofit/>
          </a:bodyPr>
          <a:lstStyle/>
          <a:p>
            <a:pPr marL="0" indent="0">
              <a:buNone/>
            </a:pPr>
            <a:r>
              <a:rPr lang="en-GB" sz="1600" b="1" dirty="0" smtClean="0"/>
              <a:t>Administration</a:t>
            </a:r>
            <a:r>
              <a:rPr lang="en-GB" sz="1600" dirty="0" smtClean="0"/>
              <a:t> is a support function required by all businesses – and this does not mean just doing keyboarding or filing. Senior administrators carry out a wide range of tasks, from monitoring budgets to interviewing new staff for their departments.</a:t>
            </a:r>
          </a:p>
          <a:p>
            <a:r>
              <a:rPr lang="en-GB" sz="1600" dirty="0" smtClean="0"/>
              <a:t>Routine administrative tasks include opening the mail, preparing and filing documents, sending emails and faxes. </a:t>
            </a:r>
          </a:p>
          <a:p>
            <a:r>
              <a:rPr lang="en-GB" sz="1600" dirty="0" smtClean="0"/>
              <a:t>Others require more creativity and flexibility, such as arranging travel or important events, from staff meetings to visits by foreign customers. </a:t>
            </a:r>
          </a:p>
          <a:p>
            <a:r>
              <a:rPr lang="en-GB" sz="1600" dirty="0" smtClean="0"/>
              <a:t>Most administrators also deal with external customers who judge the business on the way their enquiry is handled. Poor or sloppy administration can be disastrous for a company’s image and reputation. A lost order, badly typed letter, important message that is not passed on or wrong date scheduled for a meeting can cause problems and may lose customers. </a:t>
            </a:r>
          </a:p>
          <a:p>
            <a:r>
              <a:rPr lang="en-GB" sz="1600" dirty="0" smtClean="0"/>
              <a:t>Efficient administration means that everything runs smoothly and managers can concentrate on the task of running the business.</a:t>
            </a:r>
          </a:p>
          <a:p>
            <a:r>
              <a:rPr lang="en-GB" sz="1600" dirty="0" smtClean="0"/>
              <a:t>In a small organisation, an administrator is often a ‘jack-of-all-trades’ who can turn a hand to anything – from checking and paying invoices to keeping the firm’s website up to date. In a larger firm administration may be carried out in every department, rather than just one. A sales administrator may make overseas travel arrangements whereas an administrator in human resources would arrange job interviews.</a:t>
            </a:r>
          </a:p>
        </p:txBody>
      </p:sp>
      <p:sp>
        <p:nvSpPr>
          <p:cNvPr id="17" name="Title 2"/>
          <p:cNvSpPr txBox="1">
            <a:spLocks/>
          </p:cNvSpPr>
          <p:nvPr/>
        </p:nvSpPr>
        <p:spPr>
          <a:xfrm>
            <a:off x="107504" y="116632"/>
            <a:ext cx="8856984" cy="504056"/>
          </a:xfrm>
          <a:prstGeom prst="rect">
            <a:avLst/>
          </a:prstGeom>
        </p:spPr>
        <p:txBody>
          <a:bodyPr vert="horz" rtlCol="0" anchor="ctr">
            <a:noAutofit/>
            <a:scene3d>
              <a:camera prst="orthographicFront"/>
              <a:lightRig rig="soft" dir="t"/>
            </a:scene3d>
            <a:sp3d prstMaterial="softEdge">
              <a:bevelT w="25400" h="25400"/>
            </a:sp3d>
          </a:bodyPr>
          <a:lstStyle>
            <a:lvl1pPr algn="l" rtl="0" eaLnBrk="1" latinLnBrk="0" hangingPunct="1">
              <a:spcBef>
                <a:spcPct val="0"/>
              </a:spcBef>
              <a:buNone/>
              <a:defRPr kumimoji="0" sz="4000" b="1" kern="1200">
                <a:solidFill>
                  <a:schemeClr val="tx2"/>
                </a:solidFill>
                <a:effectLst>
                  <a:outerShdw blurRad="31750" dist="25400" dir="5400000" algn="tl" rotWithShape="0">
                    <a:srgbClr val="000000">
                      <a:alpha val="25000"/>
                    </a:srgbClr>
                  </a:outerShdw>
                </a:effectLst>
                <a:latin typeface="+mj-lt"/>
                <a:ea typeface="+mj-ea"/>
                <a:cs typeface="+mj-cs"/>
              </a:defRPr>
            </a:lvl1pPr>
            <a:extLst/>
          </a:lstStyle>
          <a:p>
            <a:r>
              <a:rPr lang="en-GB" sz="1700" dirty="0" smtClean="0"/>
              <a:t>LO2 - How businesses are organised to achieve their purposes – Administration</a:t>
            </a:r>
            <a:endParaRPr lang="en-GB" sz="1700" dirty="0"/>
          </a:p>
        </p:txBody>
      </p:sp>
    </p:spTree>
    <p:extLst>
      <p:ext uri="{BB962C8B-B14F-4D97-AF65-F5344CB8AC3E}">
        <p14:creationId xmlns:p14="http://schemas.microsoft.com/office/powerpoint/2010/main" val="3479925191"/>
      </p:ext>
    </p:extLst>
  </p:cSld>
  <p:clrMapOvr>
    <a:masterClrMapping/>
  </p:clrMapOvr>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7870</TotalTime>
  <Words>10383</Words>
  <Application>Microsoft Office PowerPoint</Application>
  <PresentationFormat>On-screen Show (4:3)</PresentationFormat>
  <Paragraphs>634</Paragraphs>
  <Slides>52</Slides>
  <Notes>46</Notes>
  <HiddenSlides>0</HiddenSlides>
  <MMClips>0</MMClips>
  <ScaleCrop>false</ScaleCrop>
  <HeadingPairs>
    <vt:vector size="4" baseType="variant">
      <vt:variant>
        <vt:lpstr>Theme</vt:lpstr>
      </vt:variant>
      <vt:variant>
        <vt:i4>1</vt:i4>
      </vt:variant>
      <vt:variant>
        <vt:lpstr>Slide Titles</vt:lpstr>
      </vt:variant>
      <vt:variant>
        <vt:i4>52</vt:i4>
      </vt:variant>
    </vt:vector>
  </HeadingPairs>
  <TitlesOfParts>
    <vt:vector size="53" baseType="lpstr">
      <vt:lpstr>Concourse</vt:lpstr>
      <vt:lpstr>Unit 29</vt:lpstr>
      <vt:lpstr>LO2 - Assessment Criteria</vt:lpstr>
      <vt:lpstr>LO2 - Understand how businesses are organised to achieve their purposes</vt:lpstr>
      <vt:lpstr>LO2 - How businesses are organised to achieve their purposes - Structure</vt:lpstr>
      <vt:lpstr>LO2 - How businesses are organised to achieve their purposes - Structure</vt:lpstr>
      <vt:lpstr>LO2 - How businesses are organised to achieve their purposes - Structure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Task List</vt:lpstr>
      <vt:lpstr>Task List</vt:lpstr>
    </vt:vector>
  </TitlesOfParts>
  <Company>Personal</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Unit 09</dc:title>
  <dc:creator>Home</dc:creator>
  <cp:lastModifiedBy>Stephen Rafferty</cp:lastModifiedBy>
  <cp:revision>199</cp:revision>
  <dcterms:created xsi:type="dcterms:W3CDTF">2010-12-28T13:51:34Z</dcterms:created>
  <dcterms:modified xsi:type="dcterms:W3CDTF">2014-05-29T14:58:52Z</dcterms:modified>
</cp:coreProperties>
</file>